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3" r:id="rId1"/>
  </p:sldMasterIdLst>
  <p:notesMasterIdLst>
    <p:notesMasterId r:id="rId39"/>
  </p:notesMasterIdLst>
  <p:sldIdLst>
    <p:sldId id="289" r:id="rId2"/>
    <p:sldId id="290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9" r:id="rId12"/>
    <p:sldId id="257" r:id="rId13"/>
    <p:sldId id="260" r:id="rId14"/>
    <p:sldId id="261" r:id="rId15"/>
    <p:sldId id="258" r:id="rId16"/>
    <p:sldId id="280" r:id="rId17"/>
    <p:sldId id="264" r:id="rId18"/>
    <p:sldId id="281" r:id="rId19"/>
    <p:sldId id="266" r:id="rId20"/>
    <p:sldId id="282" r:id="rId21"/>
    <p:sldId id="292" r:id="rId22"/>
    <p:sldId id="284" r:id="rId23"/>
    <p:sldId id="285" r:id="rId24"/>
    <p:sldId id="286" r:id="rId25"/>
    <p:sldId id="287" r:id="rId26"/>
    <p:sldId id="256" r:id="rId27"/>
    <p:sldId id="265" r:id="rId28"/>
    <p:sldId id="267" r:id="rId29"/>
    <p:sldId id="268" r:id="rId30"/>
    <p:sldId id="291" r:id="rId31"/>
    <p:sldId id="278" r:id="rId32"/>
    <p:sldId id="259" r:id="rId33"/>
    <p:sldId id="293" r:id="rId34"/>
    <p:sldId id="294" r:id="rId35"/>
    <p:sldId id="295" r:id="rId36"/>
    <p:sldId id="296" r:id="rId37"/>
    <p:sldId id="288" r:id="rId3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59" d="100"/>
          <a:sy n="59" d="100"/>
        </p:scale>
        <p:origin x="78" y="1578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E6A30-815C-45A4-9365-DBFA8176B82C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F97BF0-745D-42EA-8707-7A7FA8CC7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536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/>
          <a:lstStyle>
            <a:lvl1pPr algn="l">
              <a:lnSpc>
                <a:spcPct val="100000"/>
              </a:lnSpc>
              <a:defRPr sz="4800" cap="none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5373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47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28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69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93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99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11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28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0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7839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52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000" b="1" kern="1200" spc="7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5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0" kern="1200" spc="5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5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0" kern="1200" spc="5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hyperlink" Target="https://namu.wiki/w/%ED%85%8C%ED%8A%B8%EB%A6%AC%EC%8A%A4" TargetMode="External"/><Relationship Id="rId4" Type="http://schemas.openxmlformats.org/officeDocument/2006/relationships/hyperlink" Target="https://www.youtube.com/watch?v=PFVL6t8IHE8" TargetMode="Externa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namu.wiki/w/%EC%86%8C%EB%8B%89%20%ED%8C%80" TargetMode="External"/><Relationship Id="rId3" Type="http://schemas.openxmlformats.org/officeDocument/2006/relationships/image" Target="../media/image22.jpeg"/><Relationship Id="rId7" Type="http://schemas.openxmlformats.org/officeDocument/2006/relationships/hyperlink" Target="https://namu.wiki/w/%EC%84%B8%EA%B0%80" TargetMode="External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amu.wiki/w/%ED%8D%BC%EC%A6%90%20%EA%B2%8C%EC%9E%84" TargetMode="External"/><Relationship Id="rId5" Type="http://schemas.openxmlformats.org/officeDocument/2006/relationships/hyperlink" Target="https://namu.wiki/w/%EB%82%99%ED%95%98%EB%AC%BC%20%ED%8D%BC%EC%A6%90" TargetMode="External"/><Relationship Id="rId4" Type="http://schemas.openxmlformats.org/officeDocument/2006/relationships/hyperlink" Target="https://namu.wiki/w/%EC%BB%B4%ED%8C%8C%EC%9D%BC(%EA%B2%8C%EC%9E%84%20%ED%9A%8C%EC%82%AC)" TargetMode="External"/><Relationship Id="rId9" Type="http://schemas.openxmlformats.org/officeDocument/2006/relationships/hyperlink" Target="https://namu.wiki/w/%EC%8A%AC%EB%9D%BC%EC%9E%84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naver.com/main/read.naver?oid=031&amp;aid=0000163474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inven.co.kr/webzine/news/?news=20538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inven.co.kr/webzine/news/?news=20538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4953000" cy="2247899"/>
          </a:xfrm>
        </p:spPr>
        <p:txBody>
          <a:bodyPr>
            <a:normAutofit/>
          </a:bodyPr>
          <a:lstStyle/>
          <a:p>
            <a:pPr lvl="0" algn="ctr">
              <a:defRPr/>
            </a:pPr>
            <a:r>
              <a:rPr lang="ko-KR" altLang="en-US" dirty="0"/>
              <a:t>프로젝트 기초분석</a:t>
            </a:r>
            <a:endParaRPr lang="en-US" altLang="ko-KR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1" y="4360719"/>
            <a:ext cx="2679356" cy="1465118"/>
          </a:xfrm>
        </p:spPr>
        <p:txBody>
          <a:bodyPr anchor="b">
            <a:normAutofit/>
          </a:bodyPr>
          <a:lstStyle/>
          <a:p>
            <a:pPr lvl="0">
              <a:defRPr/>
            </a:pPr>
            <a:r>
              <a:rPr lang="en-US" altLang="ko-KR" dirty="0"/>
              <a:t>TEAM-NAME:</a:t>
            </a:r>
            <a:r>
              <a:rPr lang="ko-KR" altLang="en-US" dirty="0"/>
              <a:t>타조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A9FDB56-48D5-4465-8CCC-3F24411E33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6213325"/>
              </p:ext>
            </p:extLst>
          </p:nvPr>
        </p:nvGraphicFramePr>
        <p:xfrm>
          <a:off x="7057022" y="3909169"/>
          <a:ext cx="4703428" cy="27883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3858">
                  <a:extLst>
                    <a:ext uri="{9D8B030D-6E8A-4147-A177-3AD203B41FA5}">
                      <a16:colId xmlns:a16="http://schemas.microsoft.com/office/drawing/2014/main" val="2157114281"/>
                    </a:ext>
                  </a:extLst>
                </a:gridCol>
                <a:gridCol w="2839570">
                  <a:extLst>
                    <a:ext uri="{9D8B030D-6E8A-4147-A177-3AD203B41FA5}">
                      <a16:colId xmlns:a16="http://schemas.microsoft.com/office/drawing/2014/main" val="1580412923"/>
                    </a:ext>
                  </a:extLst>
                </a:gridCol>
              </a:tblGrid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 err="1">
                          <a:solidFill>
                            <a:schemeClr val="tx1"/>
                          </a:solidFill>
                          <a:effectLst/>
                        </a:rPr>
                        <a:t>팀명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타조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710564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팀장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17101673 </a:t>
                      </a: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김다영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031036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팀원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17100244 </a:t>
                      </a: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이성준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078802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17101531 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박명현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6742398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16100483 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송재근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476455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담당교수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 err="1">
                          <a:solidFill>
                            <a:schemeClr val="tx1"/>
                          </a:solidFill>
                          <a:effectLst/>
                        </a:rPr>
                        <a:t>유용환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 교수님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729510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alt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발표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일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2022.03.24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5220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776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altLang="ko-KR"/>
              <a:t>6.</a:t>
            </a:r>
            <a:r>
              <a:rPr lang="ko-KR" altLang="en-US"/>
              <a:t>테트리스의 인기비결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17890" y="5777685"/>
            <a:ext cx="2360897" cy="366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75128" y="6615413"/>
            <a:ext cx="3370384" cy="240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/>
              <a:t>출처https://blog.naver.com/wnstn7013/222677261025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667217" y="1913939"/>
            <a:ext cx="3689239" cy="2280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1. 추상적인 게임이 가지는 매력</a:t>
            </a:r>
          </a:p>
          <a:p>
            <a:pPr>
              <a:defRPr/>
            </a:pPr>
            <a:r>
              <a:rPr lang="en-US" altLang="ko-KR"/>
              <a:t>  - 캐릭터나 문화적 배경이 필요한 게임이 아니기 때문에 누구나 즐길 수 있다.</a:t>
            </a:r>
          </a:p>
          <a:p>
            <a:pPr>
              <a:defRPr/>
            </a:pPr>
            <a:r>
              <a:rPr lang="en-US" altLang="ko-KR"/>
              <a:t>2. 폭력성이 없는 게임</a:t>
            </a:r>
          </a:p>
          <a:p>
            <a:pPr>
              <a:defRPr/>
            </a:pPr>
            <a:r>
              <a:rPr lang="en-US" altLang="ko-KR"/>
              <a:t>3. 오래된 낡은 게임이라는 인상을 주지 않기 위해 끊임없이 노력해서 발전한 점</a:t>
            </a: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43222" y="1844666"/>
            <a:ext cx="6924595" cy="364429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2381492" y="5690901"/>
            <a:ext cx="3728591" cy="365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최신 테트리스 게임 화면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BA211-A353-480F-AB3E-E620D2E5AA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4953000" cy="2247899"/>
          </a:xfrm>
        </p:spPr>
        <p:txBody>
          <a:bodyPr>
            <a:normAutofit fontScale="90000"/>
          </a:bodyPr>
          <a:lstStyle/>
          <a:p>
            <a:r>
              <a:rPr lang="ko-KR" altLang="en-US" dirty="0" err="1"/>
              <a:t>테트리스를</a:t>
            </a:r>
            <a:r>
              <a:rPr lang="ko-KR" altLang="en-US" dirty="0"/>
              <a:t> 구현한 기술 조사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F39595-FD0B-4004-8E5E-44A8FE66F0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3080" y="1850113"/>
            <a:ext cx="2679356" cy="1465118"/>
          </a:xfrm>
        </p:spPr>
        <p:txBody>
          <a:bodyPr anchor="b">
            <a:normAutofit/>
          </a:bodyPr>
          <a:lstStyle/>
          <a:p>
            <a:r>
              <a:rPr lang="en-US" altLang="ko-KR" dirty="0"/>
              <a:t>NAME: </a:t>
            </a:r>
            <a:r>
              <a:rPr lang="ko-KR" altLang="en-US" dirty="0"/>
              <a:t>이성준</a:t>
            </a:r>
          </a:p>
        </p:txBody>
      </p:sp>
      <p:pic>
        <p:nvPicPr>
          <p:cNvPr id="4" name="Picture 3" descr="3D 정사각형과 직사각형">
            <a:extLst>
              <a:ext uri="{FF2B5EF4-FFF2-40B4-BE49-F238E27FC236}">
                <a16:creationId xmlns:a16="http://schemas.microsoft.com/office/drawing/2014/main" id="{6BC28E40-B6D6-29BD-0AE3-00EFCDAF75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06" r="25136" b="1"/>
          <a:stretch/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4643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FDF1BA-F388-4C02-8978-42D1BFE16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32691C-A3A5-4CA7-8D5E-4C0625F2D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키 입력 처리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블록 모양 구성</a:t>
            </a: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블록 </a:t>
            </a:r>
            <a:r>
              <a:rPr lang="en-US" altLang="ko-KR" dirty="0"/>
              <a:t>MOVE</a:t>
            </a:r>
          </a:p>
          <a:p>
            <a:r>
              <a:rPr lang="en-US" altLang="ko-KR" dirty="0"/>
              <a:t>4. </a:t>
            </a:r>
            <a:r>
              <a:rPr lang="ko-KR" altLang="en-US" dirty="0"/>
              <a:t>블록 </a:t>
            </a:r>
            <a:r>
              <a:rPr lang="en-US" altLang="ko-KR" dirty="0"/>
              <a:t>DRAW &amp; ERASE</a:t>
            </a:r>
          </a:p>
          <a:p>
            <a:r>
              <a:rPr lang="en-US" altLang="ko-KR" dirty="0"/>
              <a:t>5. </a:t>
            </a:r>
            <a:r>
              <a:rPr lang="ko-KR" altLang="en-US" dirty="0"/>
              <a:t>블록의 회전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9856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480B6-7B1B-4EB2-AD0C-11DB68F8D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키 입력 처리</a:t>
            </a:r>
            <a:r>
              <a:rPr lang="en-US" altLang="ko-KR" dirty="0"/>
              <a:t>(Key Handler)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B3D6BDF-4ACD-42AF-83C8-D69CEB955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8484" y="2159098"/>
            <a:ext cx="8133347" cy="3626850"/>
          </a:xfrm>
        </p:spPr>
      </p:pic>
    </p:spTree>
    <p:extLst>
      <p:ext uri="{BB962C8B-B14F-4D97-AF65-F5344CB8AC3E}">
        <p14:creationId xmlns:p14="http://schemas.microsoft.com/office/powerpoint/2010/main" val="2132417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897E9C9-EF37-414C-AEEF-444753FE0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5979" y="188533"/>
            <a:ext cx="8061158" cy="5710617"/>
          </a:xfr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2B058578-E437-4FFE-8A3B-E36F557211E6}"/>
              </a:ext>
            </a:extLst>
          </p:cNvPr>
          <p:cNvSpPr/>
          <p:nvPr/>
        </p:nvSpPr>
        <p:spPr>
          <a:xfrm>
            <a:off x="6449786" y="1845129"/>
            <a:ext cx="2596243" cy="226967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bg1"/>
                </a:solidFill>
              </a:rPr>
              <a:t>KeyHandler</a:t>
            </a:r>
            <a:r>
              <a:rPr lang="ko-KR" altLang="en-US" dirty="0">
                <a:solidFill>
                  <a:schemeClr val="bg1"/>
                </a:solidFill>
              </a:rPr>
              <a:t>의 코드</a:t>
            </a:r>
          </a:p>
        </p:txBody>
      </p:sp>
    </p:spTree>
    <p:extLst>
      <p:ext uri="{BB962C8B-B14F-4D97-AF65-F5344CB8AC3E}">
        <p14:creationId xmlns:p14="http://schemas.microsoft.com/office/powerpoint/2010/main" val="1710912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8D1D35-A8F9-49ED-BCD3-3E827CB72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블록 모양 구성</a:t>
            </a:r>
          </a:p>
        </p:txBody>
      </p:sp>
      <p:pic>
        <p:nvPicPr>
          <p:cNvPr id="2050" name="Picture 2" descr="테트리스 게임 개발 #2 - 블럭 모양 및 랜덤 선택 구현 - 블럭 모양 구성">
            <a:extLst>
              <a:ext uri="{FF2B5EF4-FFF2-40B4-BE49-F238E27FC236}">
                <a16:creationId xmlns:a16="http://schemas.microsoft.com/office/drawing/2014/main" id="{21C9AFCA-DCE4-49B3-8932-D8778E9CCF8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471" y="2332038"/>
            <a:ext cx="7543800" cy="3567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6309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41369117-F497-4351-97DB-778DF2917F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3254" y="89934"/>
            <a:ext cx="9954705" cy="663137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5451A22E-D820-44C0-A45F-4E2FFFB3CCE3}"/>
              </a:ext>
            </a:extLst>
          </p:cNvPr>
          <p:cNvSpPr/>
          <p:nvPr/>
        </p:nvSpPr>
        <p:spPr>
          <a:xfrm>
            <a:off x="6319157" y="2139043"/>
            <a:ext cx="2939143" cy="238397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C++</a:t>
            </a:r>
            <a:r>
              <a:rPr lang="ko-KR" altLang="en-US" dirty="0">
                <a:solidFill>
                  <a:schemeClr val="bg1"/>
                </a:solidFill>
              </a:rPr>
              <a:t>에서의 </a:t>
            </a:r>
            <a:r>
              <a:rPr lang="ko-KR" altLang="en-US" dirty="0" err="1">
                <a:solidFill>
                  <a:schemeClr val="bg1"/>
                </a:solidFill>
              </a:rPr>
              <a:t>테트리스</a:t>
            </a:r>
            <a:r>
              <a:rPr lang="ko-KR" altLang="en-US" dirty="0">
                <a:solidFill>
                  <a:schemeClr val="bg1"/>
                </a:solidFill>
              </a:rPr>
              <a:t> 모양을 나타내기 위한 배열</a:t>
            </a:r>
          </a:p>
        </p:txBody>
      </p:sp>
    </p:spTree>
    <p:extLst>
      <p:ext uri="{BB962C8B-B14F-4D97-AF65-F5344CB8AC3E}">
        <p14:creationId xmlns:p14="http://schemas.microsoft.com/office/powerpoint/2010/main" val="1804147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480B6-7B1B-4EB2-AD0C-11DB68F8D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블록 </a:t>
            </a:r>
            <a:r>
              <a:rPr lang="en-US" altLang="ko-KR" dirty="0"/>
              <a:t>MOVE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6DC938-ADEE-4A27-8A94-2C0220F90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332026"/>
            <a:ext cx="9905999" cy="509145"/>
          </a:xfrm>
        </p:spPr>
        <p:txBody>
          <a:bodyPr/>
          <a:lstStyle/>
          <a:p>
            <a:r>
              <a:rPr lang="ko-KR" altLang="en-US" dirty="0"/>
              <a:t>예를 들어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화살표: 왼쪽 3">
            <a:extLst>
              <a:ext uri="{FF2B5EF4-FFF2-40B4-BE49-F238E27FC236}">
                <a16:creationId xmlns:a16="http://schemas.microsoft.com/office/drawing/2014/main" id="{190C22F4-7937-4CE2-B14A-7A2C8C523D6D}"/>
              </a:ext>
            </a:extLst>
          </p:cNvPr>
          <p:cNvSpPr/>
          <p:nvPr/>
        </p:nvSpPr>
        <p:spPr>
          <a:xfrm>
            <a:off x="511629" y="3008986"/>
            <a:ext cx="4060372" cy="264522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C5E30DB3-E71B-4552-8B19-401EECBDCCB5}"/>
              </a:ext>
            </a:extLst>
          </p:cNvPr>
          <p:cNvSpPr txBox="1">
            <a:spLocks/>
          </p:cNvSpPr>
          <p:nvPr/>
        </p:nvSpPr>
        <p:spPr>
          <a:xfrm>
            <a:off x="4708072" y="3608614"/>
            <a:ext cx="1888672" cy="1371600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6600" dirty="0"/>
              <a:t>  =</a:t>
            </a:r>
            <a:endParaRPr lang="ko-KR" altLang="en-US" sz="66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FD9B87F-A35B-4DDD-90FC-9C348A99A287}"/>
              </a:ext>
            </a:extLst>
          </p:cNvPr>
          <p:cNvSpPr/>
          <p:nvPr/>
        </p:nvSpPr>
        <p:spPr>
          <a:xfrm>
            <a:off x="6874329" y="3167743"/>
            <a:ext cx="3249385" cy="21227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X </a:t>
            </a:r>
            <a:r>
              <a:rPr lang="ko-KR" altLang="en-US" sz="2400" dirty="0"/>
              <a:t>좌표를 중심으로 </a:t>
            </a:r>
            <a:r>
              <a:rPr lang="en-US" altLang="ko-KR" sz="2400" dirty="0"/>
              <a:t>-1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28430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480B6-7B1B-4EB2-AD0C-11DB68F8D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</a:t>
            </a:r>
            <a:r>
              <a:rPr lang="ko-KR" altLang="en-US" dirty="0"/>
              <a:t>블록 </a:t>
            </a:r>
            <a:r>
              <a:rPr lang="en-US" altLang="ko-KR" dirty="0"/>
              <a:t>DRAW &amp; ERASE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F79D862-E1BE-4FC7-8D0F-C3B9F7A44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000" y="1975240"/>
            <a:ext cx="9905999" cy="3923910"/>
          </a:xfr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FC9C8BFB-9A0E-498C-AFC6-5F74333EF1A6}"/>
              </a:ext>
            </a:extLst>
          </p:cNvPr>
          <p:cNvSpPr/>
          <p:nvPr/>
        </p:nvSpPr>
        <p:spPr>
          <a:xfrm>
            <a:off x="7494815" y="241746"/>
            <a:ext cx="2318656" cy="22075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(0,0)(0,1)</a:t>
            </a:r>
            <a:endParaRPr lang="en-US" altLang="ko-KR" sz="2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(1,0)(1,1)</a:t>
            </a:r>
            <a:endParaRPr lang="en-US" altLang="ko-KR" sz="2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561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3ADDB51-1907-45FB-9ACC-F0A9DD7080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4269" y="673767"/>
            <a:ext cx="9261360" cy="4090737"/>
          </a:xfrm>
        </p:spPr>
      </p:pic>
    </p:spTree>
    <p:extLst>
      <p:ext uri="{BB962C8B-B14F-4D97-AF65-F5344CB8AC3E}">
        <p14:creationId xmlns:p14="http://schemas.microsoft.com/office/powerpoint/2010/main" val="2106940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B062DC-441D-4EAA-8B1C-554542835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50BE8A-EEEC-4250-A910-39062F99D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 err="1"/>
              <a:t>테트리스란</a:t>
            </a:r>
            <a:r>
              <a:rPr lang="ko-KR" altLang="en-US" dirty="0"/>
              <a:t> 무엇인가 </a:t>
            </a:r>
            <a:r>
              <a:rPr lang="en-US" altLang="ko-KR" dirty="0"/>
              <a:t>-</a:t>
            </a:r>
            <a:r>
              <a:rPr lang="ko-KR" altLang="en-US" dirty="0"/>
              <a:t>박명현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 err="1"/>
              <a:t>테트리스</a:t>
            </a:r>
            <a:r>
              <a:rPr lang="ko-KR" altLang="en-US" dirty="0"/>
              <a:t> 구현 기술 조사 </a:t>
            </a:r>
            <a:r>
              <a:rPr lang="en-US" altLang="ko-KR" dirty="0"/>
              <a:t>–</a:t>
            </a:r>
            <a:r>
              <a:rPr lang="ko-KR" altLang="en-US" dirty="0"/>
              <a:t>이성준</a:t>
            </a: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 err="1"/>
              <a:t>테트리스</a:t>
            </a:r>
            <a:r>
              <a:rPr lang="ko-KR" altLang="en-US" dirty="0"/>
              <a:t> 디자인 조사 </a:t>
            </a:r>
            <a:r>
              <a:rPr lang="en-US" altLang="ko-KR" dirty="0"/>
              <a:t>–</a:t>
            </a:r>
            <a:r>
              <a:rPr lang="ko-KR" altLang="en-US" dirty="0"/>
              <a:t>김다영</a:t>
            </a:r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 err="1"/>
              <a:t>테트리스</a:t>
            </a:r>
            <a:r>
              <a:rPr lang="ko-KR" altLang="en-US" dirty="0"/>
              <a:t> 구현 </a:t>
            </a:r>
            <a:r>
              <a:rPr lang="en-US" altLang="ko-KR" dirty="0"/>
              <a:t>DB </a:t>
            </a:r>
            <a:r>
              <a:rPr lang="ko-KR" altLang="en-US" dirty="0"/>
              <a:t>조사 </a:t>
            </a:r>
            <a:r>
              <a:rPr lang="en-US" altLang="ko-KR" dirty="0"/>
              <a:t>-</a:t>
            </a:r>
            <a:r>
              <a:rPr lang="ko-KR" altLang="en-US" dirty="0"/>
              <a:t>송재근</a:t>
            </a:r>
          </a:p>
        </p:txBody>
      </p:sp>
    </p:spTree>
    <p:extLst>
      <p:ext uri="{BB962C8B-B14F-4D97-AF65-F5344CB8AC3E}">
        <p14:creationId xmlns:p14="http://schemas.microsoft.com/office/powerpoint/2010/main" val="1720570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480B6-7B1B-4EB2-AD0C-11DB68F8D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043" y="93442"/>
            <a:ext cx="9905999" cy="1360898"/>
          </a:xfrm>
        </p:spPr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블록</a:t>
            </a:r>
            <a:r>
              <a:rPr lang="en-US" altLang="ko-KR" dirty="0"/>
              <a:t> </a:t>
            </a:r>
            <a:r>
              <a:rPr lang="ko-KR" altLang="en-US" dirty="0"/>
              <a:t>회전 원리</a:t>
            </a:r>
          </a:p>
        </p:txBody>
      </p:sp>
      <p:pic>
        <p:nvPicPr>
          <p:cNvPr id="3074" name="Picture 2" descr="테트리스 게임 개발 #3 - 블럭 이동 기능 구현 - 블럭 이동 기능 구현">
            <a:extLst>
              <a:ext uri="{FF2B5EF4-FFF2-40B4-BE49-F238E27FC236}">
                <a16:creationId xmlns:a16="http://schemas.microsoft.com/office/drawing/2014/main" id="{0576EB35-D9FA-43BA-90F5-7DD4116896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251284"/>
            <a:ext cx="9360568" cy="488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784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BA211-A353-480F-AB3E-E620D2E5AA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4953000" cy="2247899"/>
          </a:xfrm>
        </p:spPr>
        <p:txBody>
          <a:bodyPr>
            <a:normAutofit fontScale="90000"/>
          </a:bodyPr>
          <a:lstStyle/>
          <a:p>
            <a:r>
              <a:rPr lang="ko-KR" altLang="en-US" dirty="0" err="1"/>
              <a:t>테트리스를</a:t>
            </a:r>
            <a:r>
              <a:rPr lang="ko-KR" altLang="en-US" dirty="0"/>
              <a:t> 유사 개발 조사</a:t>
            </a:r>
            <a:r>
              <a:rPr lang="en-US" altLang="ko-KR" dirty="0"/>
              <a:t>-</a:t>
            </a:r>
            <a:r>
              <a:rPr lang="ko-KR" altLang="en-US" dirty="0"/>
              <a:t>디자인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F39595-FD0B-4004-8E5E-44A8FE66F0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3080" y="1850113"/>
            <a:ext cx="2679356" cy="1465118"/>
          </a:xfrm>
        </p:spPr>
        <p:txBody>
          <a:bodyPr anchor="b">
            <a:normAutofit/>
          </a:bodyPr>
          <a:lstStyle/>
          <a:p>
            <a:r>
              <a:rPr lang="en-US" altLang="ko-KR" dirty="0"/>
              <a:t>NAME: </a:t>
            </a:r>
            <a:r>
              <a:rPr lang="ko-KR" altLang="en-US" dirty="0"/>
              <a:t>김다영</a:t>
            </a:r>
          </a:p>
        </p:txBody>
      </p:sp>
      <p:pic>
        <p:nvPicPr>
          <p:cNvPr id="4" name="Picture 3" descr="3D 정사각형과 직사각형">
            <a:extLst>
              <a:ext uri="{FF2B5EF4-FFF2-40B4-BE49-F238E27FC236}">
                <a16:creationId xmlns:a16="http://schemas.microsoft.com/office/drawing/2014/main" id="{6BC28E40-B6D6-29BD-0AE3-00EFCDAF75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06" r="25136" b="1"/>
          <a:stretch/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607582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9BDBEFB-E4D4-477B-A9A2-CC4E3FE065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"/>
                    </a14:imgEffect>
                  </a14:imgLayer>
                </a14:imgProps>
              </a:ext>
            </a:extLst>
          </a:blip>
          <a:srcRect l="8165" r="725" b="1"/>
          <a:stretch/>
        </p:blipFill>
        <p:spPr>
          <a:xfrm>
            <a:off x="-118330" y="-80994"/>
            <a:ext cx="12428659" cy="6858000"/>
          </a:xfrm>
          <a:prstGeom prst="rect">
            <a:avLst/>
          </a:prstGeom>
        </p:spPr>
      </p:pic>
      <p:sp>
        <p:nvSpPr>
          <p:cNvPr id="4" name="Google Shape;211;p24">
            <a:extLst>
              <a:ext uri="{FF2B5EF4-FFF2-40B4-BE49-F238E27FC236}">
                <a16:creationId xmlns:a16="http://schemas.microsoft.com/office/drawing/2014/main" id="{CB2029E9-7F03-4CF7-96D7-17A2AB9CE5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83326" y="907001"/>
            <a:ext cx="4572237" cy="2247899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b="0" i="0" cap="all" spc="300" dirty="0">
                <a:solidFill>
                  <a:srgbClr val="FFFFFF"/>
                </a:solidFill>
                <a:effectLst/>
              </a:rPr>
              <a:t>Tetris Effect</a:t>
            </a:r>
            <a:br>
              <a:rPr lang="en-US" altLang="ko-KR" b="0" i="0" cap="all" spc="300" dirty="0">
                <a:solidFill>
                  <a:srgbClr val="FFFFFF"/>
                </a:solidFill>
                <a:effectLst/>
              </a:rPr>
            </a:br>
            <a:r>
              <a:rPr lang="en-US" altLang="ko-KR" sz="2800" b="0" i="0" cap="all" spc="300" dirty="0">
                <a:solidFill>
                  <a:srgbClr val="FFFFFF"/>
                </a:solidFill>
                <a:effectLst/>
              </a:rPr>
              <a:t>(</a:t>
            </a:r>
            <a:r>
              <a:rPr lang="ko-KR" altLang="en-US" sz="2800" b="0" i="0" cap="all" spc="300" dirty="0" err="1">
                <a:solidFill>
                  <a:srgbClr val="FFFFFF"/>
                </a:solidFill>
                <a:effectLst/>
              </a:rPr>
              <a:t>테트리스</a:t>
            </a:r>
            <a:r>
              <a:rPr lang="ko-KR" altLang="en-US" sz="2800" b="0" i="0" cap="all" spc="300" dirty="0">
                <a:solidFill>
                  <a:srgbClr val="FFFFFF"/>
                </a:solidFill>
                <a:effectLst/>
              </a:rPr>
              <a:t> 이펙트</a:t>
            </a:r>
            <a:r>
              <a:rPr lang="en-US" altLang="ko-KR" sz="2800" b="0" i="0" cap="all" spc="300" dirty="0">
                <a:solidFill>
                  <a:srgbClr val="FFFFFF"/>
                </a:solidFill>
                <a:effectLst/>
              </a:rPr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ED739CB-B9EA-4598-8789-5F0FD9950078}"/>
              </a:ext>
            </a:extLst>
          </p:cNvPr>
          <p:cNvSpPr txBox="1"/>
          <p:nvPr/>
        </p:nvSpPr>
        <p:spPr>
          <a:xfrm>
            <a:off x="144528" y="5812908"/>
            <a:ext cx="57598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1600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</a:rPr>
              <a:t>33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</a:rPr>
              <a:t>초 부터 발표</a:t>
            </a:r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  <a:hlinkClick r:id="rId4"/>
              </a:rPr>
              <a:t>https://www.youtube.com/watch?v=PFVL6t8IHE8</a:t>
            </a:r>
            <a:endParaRPr lang="ko-KR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2" name="내용 개체 틀 2">
            <a:extLst>
              <a:ext uri="{FF2B5EF4-FFF2-40B4-BE49-F238E27FC236}">
                <a16:creationId xmlns:a16="http://schemas.microsoft.com/office/drawing/2014/main" id="{CFF7F086-8E49-405A-AD62-70259A36896A}"/>
              </a:ext>
            </a:extLst>
          </p:cNvPr>
          <p:cNvSpPr txBox="1">
            <a:spLocks/>
          </p:cNvSpPr>
          <p:nvPr/>
        </p:nvSpPr>
        <p:spPr>
          <a:xfrm>
            <a:off x="429417" y="2391983"/>
            <a:ext cx="6455909" cy="3051504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0" i="0" dirty="0">
                <a:effectLst/>
                <a:latin typeface="Open Sans" panose="020B0606030504020204" pitchFamily="34" charset="0"/>
              </a:rPr>
              <a:t>2018</a:t>
            </a:r>
            <a:r>
              <a:rPr lang="ko-KR" altLang="en-US" b="0" i="0" dirty="0">
                <a:effectLst/>
                <a:latin typeface="Open Sans" panose="020B0606030504020204" pitchFamily="34" charset="0"/>
              </a:rPr>
              <a:t>년 </a:t>
            </a:r>
            <a:r>
              <a:rPr lang="en-US" altLang="ko-KR" b="0" i="0" dirty="0">
                <a:effectLst/>
                <a:latin typeface="Open Sans" panose="020B0606030504020204" pitchFamily="34" charset="0"/>
              </a:rPr>
              <a:t>Enhance Games</a:t>
            </a:r>
            <a:r>
              <a:rPr lang="ko-KR" altLang="en-US" b="0" i="0" dirty="0">
                <a:effectLst/>
                <a:latin typeface="Open Sans" panose="020B0606030504020204" pitchFamily="34" charset="0"/>
              </a:rPr>
              <a:t>에서 발매한 </a:t>
            </a:r>
            <a:r>
              <a:rPr lang="ko-KR" altLang="en-US" b="0" i="0" u="none" strike="noStrike" dirty="0" err="1">
                <a:effectLst/>
                <a:latin typeface="Open Sans" panose="020B0606030504020204" pitchFamily="34" charset="0"/>
                <a:hlinkClick r:id="rId5" tooltip="테트리스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테트리스</a:t>
            </a:r>
            <a:r>
              <a:rPr lang="ko-KR" altLang="en-US" b="0" i="0" dirty="0">
                <a:effectLst/>
                <a:latin typeface="Open Sans" panose="020B0606030504020204" pitchFamily="34" charset="0"/>
              </a:rPr>
              <a:t> 게임</a:t>
            </a:r>
            <a:r>
              <a:rPr lang="en-US" altLang="ko-KR" b="0" i="0" dirty="0">
                <a:effectLst/>
                <a:latin typeface="Open Sans" panose="020B0606030504020204" pitchFamily="34" charset="0"/>
              </a:rPr>
              <a:t>. </a:t>
            </a:r>
          </a:p>
          <a:p>
            <a:r>
              <a:rPr lang="ko-KR" altLang="en-US" b="0" i="0" dirty="0">
                <a:effectLst/>
                <a:latin typeface="Open Sans" panose="020B0606030504020204" pitchFamily="34" charset="0"/>
              </a:rPr>
              <a:t>게임 내 이펙트가 출중하며</a:t>
            </a:r>
            <a:r>
              <a:rPr lang="en-US" altLang="ko-KR" b="0" i="0" dirty="0">
                <a:effectLst/>
                <a:latin typeface="Open Sans" panose="020B0606030504020204" pitchFamily="34" charset="0"/>
              </a:rPr>
              <a:t>, </a:t>
            </a:r>
            <a:r>
              <a:rPr lang="ko-KR" altLang="en-US" b="0" i="0" dirty="0">
                <a:effectLst/>
                <a:latin typeface="Open Sans" panose="020B0606030504020204" pitchFamily="34" charset="0"/>
              </a:rPr>
              <a:t>단순한 </a:t>
            </a:r>
            <a:r>
              <a:rPr lang="ko-KR" altLang="en-US" b="0" i="0" dirty="0" err="1">
                <a:effectLst/>
                <a:latin typeface="Open Sans" panose="020B0606030504020204" pitchFamily="34" charset="0"/>
              </a:rPr>
              <a:t>테트리스</a:t>
            </a:r>
            <a:r>
              <a:rPr lang="ko-KR" altLang="en-US" b="0" i="0" dirty="0">
                <a:effectLst/>
                <a:latin typeface="Open Sans" panose="020B0606030504020204" pitchFamily="34" charset="0"/>
              </a:rPr>
              <a:t> </a:t>
            </a:r>
            <a:r>
              <a:rPr lang="ko-KR" altLang="en-US" b="0" i="0" dirty="0" err="1">
                <a:effectLst/>
                <a:latin typeface="Open Sans" panose="020B0606030504020204" pitchFamily="34" charset="0"/>
              </a:rPr>
              <a:t>게임이라고는</a:t>
            </a:r>
            <a:r>
              <a:rPr lang="ko-KR" altLang="en-US" b="0" i="0" dirty="0">
                <a:effectLst/>
                <a:latin typeface="Open Sans" panose="020B0606030504020204" pitchFamily="34" charset="0"/>
              </a:rPr>
              <a:t> 믿기 힘든 수준의 예술적이고 미려한 그래픽을 자랑함</a:t>
            </a:r>
            <a:r>
              <a:rPr lang="en-US" altLang="ko-KR" b="0" i="0" dirty="0">
                <a:effectLst/>
                <a:latin typeface="Open Sans" panose="020B0606030504020204" pitchFamily="34" charset="0"/>
              </a:rPr>
              <a:t>. </a:t>
            </a:r>
          </a:p>
          <a:p>
            <a:r>
              <a:rPr lang="ko-KR" altLang="en-US" b="0" i="0" dirty="0">
                <a:effectLst/>
                <a:latin typeface="Open Sans" panose="020B0606030504020204" pitchFamily="34" charset="0"/>
              </a:rPr>
              <a:t>스틱을 움직여 플레이어의 시야각에 맞춰 필드의 크기와 각도를 조절할 수 있으며</a:t>
            </a:r>
            <a:r>
              <a:rPr lang="en-US" altLang="ko-KR" b="0" i="0" dirty="0">
                <a:effectLst/>
                <a:latin typeface="Open Sans" panose="020B0606030504020204" pitchFamily="34" charset="0"/>
              </a:rPr>
              <a:t>, </a:t>
            </a:r>
            <a:r>
              <a:rPr lang="ko-KR" altLang="en-US" b="0" i="0" dirty="0" err="1">
                <a:effectLst/>
                <a:latin typeface="Open Sans" panose="020B0606030504020204" pitchFamily="34" charset="0"/>
              </a:rPr>
              <a:t>테트리미노를</a:t>
            </a:r>
            <a:r>
              <a:rPr lang="ko-KR" altLang="en-US" b="0" i="0" dirty="0">
                <a:effectLst/>
                <a:latin typeface="Open Sans" panose="020B0606030504020204" pitchFamily="34" charset="0"/>
              </a:rPr>
              <a:t> 움직이거나 </a:t>
            </a:r>
            <a:r>
              <a:rPr lang="ko-KR" altLang="en-US" b="0" i="0" dirty="0" err="1">
                <a:effectLst/>
                <a:latin typeface="Open Sans" panose="020B0606030504020204" pitchFamily="34" charset="0"/>
              </a:rPr>
              <a:t>드롭하는</a:t>
            </a:r>
            <a:r>
              <a:rPr lang="ko-KR" altLang="en-US" b="0" i="0" dirty="0">
                <a:effectLst/>
                <a:latin typeface="Open Sans" panose="020B0606030504020204" pitchFamily="34" charset="0"/>
              </a:rPr>
              <a:t> 등 플레이어의 조작에 배경음악이 반응</a:t>
            </a:r>
            <a:endParaRPr lang="en-US" altLang="ko-KR" b="0" i="0" dirty="0">
              <a:effectLst/>
              <a:latin typeface="Open Sans" panose="020B0606030504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401198B-77D4-4DF6-8D78-604269F959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5674" y="-38877"/>
            <a:ext cx="4521344" cy="25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903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FDF1BA-F388-4C02-8978-42D1BFE16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81100"/>
            <a:ext cx="3894412" cy="1916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뿌요뿌요</a:t>
            </a:r>
            <a:br>
              <a:rPr lang="en-US" altLang="ko-KR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altLang="ko-KR" sz="1800" kern="1200" dirty="0">
                <a:latin typeface="+mj-lt"/>
                <a:ea typeface="+mj-ea"/>
                <a:cs typeface="+mj-cs"/>
              </a:rPr>
            </a:br>
            <a:r>
              <a:rPr lang="en-US" altLang="ko-KR" sz="1200" b="0" i="0" dirty="0">
                <a:effectLst/>
                <a:latin typeface="Open Sans" panose="020B0606030504020204" pitchFamily="34" charset="0"/>
              </a:rPr>
              <a:t>(1991, 1992) - </a:t>
            </a:r>
            <a:r>
              <a:rPr lang="ko-KR" altLang="en-US" sz="1200" b="0" i="0" dirty="0">
                <a:effectLst/>
                <a:latin typeface="Open Sans" panose="020B0606030504020204" pitchFamily="34" charset="0"/>
              </a:rPr>
              <a:t>영어</a:t>
            </a:r>
            <a:r>
              <a:rPr lang="en-US" altLang="ko-KR" sz="1200" b="0" i="0" dirty="0">
                <a:effectLst/>
                <a:latin typeface="Open Sans" panose="020B0606030504020204" pitchFamily="34" charset="0"/>
              </a:rPr>
              <a:t>(</a:t>
            </a:r>
            <a:r>
              <a:rPr lang="ko-KR" altLang="en-US" sz="1200" b="0" i="0" dirty="0">
                <a:effectLst/>
                <a:latin typeface="Open Sans" panose="020B0606030504020204" pitchFamily="34" charset="0"/>
              </a:rPr>
              <a:t>아케이드</a:t>
            </a:r>
            <a:r>
              <a:rPr lang="en-US" altLang="ko-KR" sz="1200" b="0" i="0" dirty="0">
                <a:effectLst/>
                <a:latin typeface="Open Sans" panose="020B0606030504020204" pitchFamily="34" charset="0"/>
              </a:rPr>
              <a:t>),</a:t>
            </a:r>
            <a:br>
              <a:rPr lang="en-US" altLang="ko-KR" sz="1200" b="0" i="0" dirty="0">
                <a:effectLst/>
                <a:latin typeface="Open Sans" panose="020B0606030504020204" pitchFamily="34" charset="0"/>
              </a:rPr>
            </a:br>
            <a:r>
              <a:rPr lang="ko-KR" altLang="en-US" sz="1200" b="0" i="0" dirty="0">
                <a:effectLst/>
                <a:latin typeface="Open Sans" panose="020B0606030504020204" pitchFamily="34" charset="0"/>
              </a:rPr>
              <a:t>한국어</a:t>
            </a:r>
            <a:r>
              <a:rPr lang="en-US" altLang="ko-KR" sz="1200" b="0" i="0" dirty="0">
                <a:effectLst/>
                <a:latin typeface="Open Sans" panose="020B0606030504020204" pitchFamily="34" charset="0"/>
              </a:rPr>
              <a:t>(Win3.1) </a:t>
            </a:r>
            <a:r>
              <a:rPr lang="ko-KR" altLang="en-US" sz="1200" b="0" i="0" dirty="0">
                <a:effectLst/>
                <a:latin typeface="Open Sans" panose="020B0606030504020204" pitchFamily="34" charset="0"/>
              </a:rPr>
              <a:t>지원</a:t>
            </a:r>
            <a:endParaRPr lang="en-US" altLang="ko-KR" sz="12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1028" name="Picture 4" descr="external/puyofev...">
            <a:extLst>
              <a:ext uri="{FF2B5EF4-FFF2-40B4-BE49-F238E27FC236}">
                <a16:creationId xmlns:a16="http://schemas.microsoft.com/office/drawing/2014/main" id="{672CBDE2-1DE3-4242-A041-37D3AAFA2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26693" y="1275759"/>
            <a:ext cx="1925379" cy="181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액션 퍼즐 게임 '뿌요뿌요 e스포츠' 패키지판 6월 발매 - 뉴스웍스">
            <a:extLst>
              <a:ext uri="{FF2B5EF4-FFF2-40B4-BE49-F238E27FC236}">
                <a16:creationId xmlns:a16="http://schemas.microsoft.com/office/drawing/2014/main" id="{E96B2136-A196-4B6B-A41E-F7CC1259E1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0" r="19051"/>
          <a:stretch/>
        </p:blipFill>
        <p:spPr bwMode="auto">
          <a:xfrm>
            <a:off x="7860253" y="955826"/>
            <a:ext cx="3188746" cy="2130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4E9BCE-E5FC-47BA-89F6-3D2A19D0868D}"/>
              </a:ext>
            </a:extLst>
          </p:cNvPr>
          <p:cNvSpPr txBox="1"/>
          <p:nvPr/>
        </p:nvSpPr>
        <p:spPr>
          <a:xfrm>
            <a:off x="5207152" y="3429000"/>
            <a:ext cx="5841848" cy="22859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latinLnBrk="0">
              <a:lnSpc>
                <a:spcPct val="110000"/>
              </a:lnSpc>
              <a:spcAft>
                <a:spcPts val="600"/>
              </a:spcAft>
            </a:pPr>
            <a:r>
              <a:rPr lang="en-US" altLang="ko-KR" sz="1700" b="0" i="0" strike="noStrike" dirty="0">
                <a:effectLst/>
                <a:hlinkClick r:id="rId4" tooltip="컴파일(게임 회사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</a:t>
            </a:r>
            <a:r>
              <a:rPr lang="ko-KR" altLang="en-US" sz="1700" b="0" i="0" strike="noStrike" dirty="0">
                <a:effectLst/>
                <a:hlinkClick r:id="rId4" tooltip="컴파일(게임 회사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컴파일</a:t>
            </a:r>
            <a:r>
              <a:rPr lang="ko-KR" altLang="en-US" sz="1700" b="0" i="0" dirty="0">
                <a:effectLst/>
              </a:rPr>
              <a:t>에서 제작했던 </a:t>
            </a:r>
            <a:r>
              <a:rPr lang="ko-KR" altLang="en-US" sz="1700" b="0" i="0" strike="noStrike" dirty="0" err="1">
                <a:effectLst/>
                <a:hlinkClick r:id="rId5" tooltip="낙하물 퍼즐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낙하물</a:t>
            </a:r>
            <a:r>
              <a:rPr lang="ko-KR" altLang="en-US" sz="1700" b="0" i="0" strike="noStrike" dirty="0">
                <a:effectLst/>
                <a:hlinkClick r:id="rId5" tooltip="낙하물 퍼즐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퍼즐</a:t>
            </a:r>
            <a:r>
              <a:rPr lang="ko-KR" altLang="en-US" sz="1700" b="0" i="0" dirty="0">
                <a:effectLst/>
              </a:rPr>
              <a:t>류의 </a:t>
            </a:r>
            <a:r>
              <a:rPr lang="ko-KR" altLang="en-US" sz="1700" b="0" i="0" strike="noStrike" dirty="0">
                <a:effectLst/>
                <a:hlinkClick r:id="rId6" tooltip="퍼즐 게임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퍼즐 게임</a:t>
            </a:r>
            <a:r>
              <a:rPr lang="en-US" altLang="ko-KR" sz="1700" b="0" i="0" dirty="0">
                <a:effectLst/>
              </a:rPr>
              <a:t>. </a:t>
            </a:r>
            <a:r>
              <a:rPr lang="ko-KR" altLang="en-US" sz="1700" b="0" i="0" dirty="0">
                <a:effectLst/>
              </a:rPr>
              <a:t>컴파일이 도산한 뒤로 </a:t>
            </a:r>
            <a:r>
              <a:rPr lang="ko-KR" altLang="en-US" sz="1700" b="0" i="0" strike="noStrike" dirty="0">
                <a:effectLst/>
                <a:hlinkClick r:id="rId7" tooltip="세가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세가</a:t>
            </a:r>
            <a:r>
              <a:rPr lang="ko-KR" altLang="en-US" sz="1700" b="0" i="0" dirty="0">
                <a:effectLst/>
              </a:rPr>
              <a:t>의 </a:t>
            </a:r>
            <a:r>
              <a:rPr lang="ko-KR" altLang="en-US" sz="1700" b="0" i="0" strike="noStrike" dirty="0">
                <a:effectLst/>
                <a:hlinkClick r:id="rId8" tooltip="소닉 팀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소닉 팀</a:t>
            </a:r>
            <a:r>
              <a:rPr lang="ko-KR" altLang="en-US" sz="1700" b="0" i="0" dirty="0">
                <a:effectLst/>
              </a:rPr>
              <a:t>에서 제작하고 있음</a:t>
            </a:r>
            <a:r>
              <a:rPr lang="en-US" altLang="ko-KR" sz="1700" b="0" i="0" dirty="0">
                <a:effectLst/>
              </a:rPr>
              <a:t>. </a:t>
            </a:r>
          </a:p>
          <a:p>
            <a:pPr marL="285750" indent="-285750" algn="r" latinLnBrk="0">
              <a:lnSpc>
                <a:spcPct val="110000"/>
              </a:lnSpc>
              <a:spcAft>
                <a:spcPts val="600"/>
              </a:spcAft>
              <a:buFontTx/>
              <a:buChar char="-"/>
            </a:pPr>
            <a:r>
              <a:rPr lang="ko-KR" altLang="en-US" sz="1700" b="0" i="0" dirty="0">
                <a:effectLst/>
              </a:rPr>
              <a:t>기본적으론 </a:t>
            </a:r>
            <a:r>
              <a:rPr lang="en-US" altLang="ko-KR" sz="1700" b="0" i="0" dirty="0">
                <a:effectLst/>
              </a:rPr>
              <a:t>12×6</a:t>
            </a:r>
            <a:r>
              <a:rPr lang="ko-KR" altLang="en-US" sz="1700" b="0" i="0" dirty="0">
                <a:effectLst/>
              </a:rPr>
              <a:t>의 필드에서 </a:t>
            </a:r>
            <a:r>
              <a:rPr lang="ko-KR" altLang="en-US" sz="1700" b="0" i="0" dirty="0" err="1">
                <a:effectLst/>
              </a:rPr>
              <a:t>마도물어에</a:t>
            </a:r>
            <a:r>
              <a:rPr lang="ko-KR" altLang="en-US" sz="1700" b="0" i="0" dirty="0">
                <a:effectLst/>
              </a:rPr>
              <a:t> 나오는 </a:t>
            </a:r>
            <a:r>
              <a:rPr lang="ko-KR" altLang="en-US" sz="1700" b="0" i="0" u="none" strike="noStrike" dirty="0" err="1">
                <a:effectLst/>
                <a:hlinkClick r:id="rId9" tooltip="슬라임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슬라임</a:t>
            </a:r>
            <a:r>
              <a:rPr lang="ko-KR" altLang="en-US" sz="1700" b="0" i="0" dirty="0" err="1">
                <a:effectLst/>
              </a:rPr>
              <a:t>인</a:t>
            </a:r>
            <a:r>
              <a:rPr lang="ko-KR" altLang="en-US" sz="1700" b="0" i="0" dirty="0">
                <a:effectLst/>
              </a:rPr>
              <a:t> </a:t>
            </a:r>
            <a:r>
              <a:rPr lang="en-US" altLang="ko-KR" sz="1700" b="0" i="0" dirty="0">
                <a:effectLst/>
              </a:rPr>
              <a:t>'</a:t>
            </a:r>
            <a:r>
              <a:rPr lang="ko-KR" altLang="en-US" sz="1700" b="0" i="0" dirty="0" err="1">
                <a:effectLst/>
              </a:rPr>
              <a:t>뿌요</a:t>
            </a:r>
            <a:r>
              <a:rPr lang="en-US" altLang="ko-KR" sz="1700" b="0" i="0" dirty="0">
                <a:effectLst/>
              </a:rPr>
              <a:t>'</a:t>
            </a:r>
            <a:r>
              <a:rPr lang="ko-KR" altLang="en-US" sz="1700" b="0" i="0" dirty="0">
                <a:effectLst/>
              </a:rPr>
              <a:t>가 떨어진다</a:t>
            </a:r>
            <a:r>
              <a:rPr lang="en-US" altLang="ko-KR" sz="1700" b="0" i="0" dirty="0">
                <a:effectLst/>
              </a:rPr>
              <a:t>.</a:t>
            </a:r>
          </a:p>
          <a:p>
            <a:pPr marL="285750" indent="-285750" algn="r" latinLnBrk="0">
              <a:lnSpc>
                <a:spcPct val="110000"/>
              </a:lnSpc>
              <a:spcAft>
                <a:spcPts val="600"/>
              </a:spcAft>
              <a:buFontTx/>
              <a:buChar char="-"/>
            </a:pPr>
            <a:r>
              <a:rPr lang="ko-KR" altLang="en-US" sz="1700" dirty="0"/>
              <a:t>최근 리메이크되어 새로운 캐릭터디자인 및 게임 일러스트가 추가됨</a:t>
            </a:r>
            <a:r>
              <a:rPr lang="en-US" altLang="ko-KR" sz="1700" dirty="0"/>
              <a:t>.</a:t>
            </a:r>
            <a:br>
              <a:rPr lang="en-US" altLang="ko-KR" sz="1700" dirty="0"/>
            </a:br>
            <a:endParaRPr lang="en-US" altLang="ko-KR" sz="1700" dirty="0"/>
          </a:p>
        </p:txBody>
      </p:sp>
    </p:spTree>
    <p:extLst>
      <p:ext uri="{BB962C8B-B14F-4D97-AF65-F5344CB8AC3E}">
        <p14:creationId xmlns:p14="http://schemas.microsoft.com/office/powerpoint/2010/main" val="1097050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FDF1BA-F388-4C02-8978-42D1BFE16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0873" y="872935"/>
            <a:ext cx="5798126" cy="1360898"/>
          </a:xfrm>
        </p:spPr>
        <p:txBody>
          <a:bodyPr>
            <a:normAutofit/>
          </a:bodyPr>
          <a:lstStyle/>
          <a:p>
            <a:r>
              <a:rPr lang="en-US" altLang="ko-KR" dirty="0"/>
              <a:t>Tetris Fun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65E2632-9AE9-41D5-A7AE-E522F4B365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873" y="2332026"/>
            <a:ext cx="5798126" cy="2751603"/>
          </a:xfrm>
        </p:spPr>
        <p:txBody>
          <a:bodyPr>
            <a:normAutofit/>
          </a:bodyPr>
          <a:lstStyle/>
          <a:p>
            <a:r>
              <a:rPr lang="ko-KR" altLang="en-US" dirty="0"/>
              <a:t> 모바일 게임 방식 화살표 버튼으로 좌측으로 이동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게임 난이도별 단계가 화면 </a:t>
            </a:r>
            <a:r>
              <a:rPr lang="ko-KR" altLang="en-US" dirty="0" err="1"/>
              <a:t>들어갈때</a:t>
            </a:r>
            <a:r>
              <a:rPr lang="ko-KR" altLang="en-US" dirty="0"/>
              <a:t> 퀘스트 처럼 </a:t>
            </a:r>
            <a:r>
              <a:rPr lang="ko-KR" altLang="en-US" dirty="0" err="1"/>
              <a:t>깰수</a:t>
            </a:r>
            <a:r>
              <a:rPr lang="ko-KR" altLang="en-US" dirty="0"/>
              <a:t> 있음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테트리스</a:t>
            </a:r>
            <a:r>
              <a:rPr lang="ko-KR" altLang="en-US" dirty="0"/>
              <a:t> 게임진행 중에 화살표 버튼으로 좌측으로 이동</a:t>
            </a:r>
            <a:r>
              <a:rPr lang="en-US" altLang="ko-KR" dirty="0"/>
              <a:t>.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E53CB3D-7FAB-472A-8A5B-9CED457E6447}"/>
              </a:ext>
            </a:extLst>
          </p:cNvPr>
          <p:cNvGrpSpPr/>
          <p:nvPr/>
        </p:nvGrpSpPr>
        <p:grpSpPr>
          <a:xfrm>
            <a:off x="690256" y="2427514"/>
            <a:ext cx="4469573" cy="2166023"/>
            <a:chOff x="3245799" y="485747"/>
            <a:chExt cx="7834816" cy="416463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AF2258F6-DC2F-4D97-B3B9-1138B5626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45799" y="485747"/>
              <a:ext cx="2562143" cy="4164630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581DA20-C52D-4DCD-8339-45F579F248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65371" y="485747"/>
              <a:ext cx="2478907" cy="4161422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17364A3C-FF7E-448F-9CA2-04DDF1DD46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631"/>
            <a:stretch/>
          </p:blipFill>
          <p:spPr>
            <a:xfrm>
              <a:off x="8601707" y="485747"/>
              <a:ext cx="2478908" cy="41614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52200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939CB55E-45E9-4A73-BBD6-4BF364D1A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2900" y="1073138"/>
            <a:ext cx="9724627" cy="50477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b="1" dirty="0">
                <a:solidFill>
                  <a:srgbClr val="00B0F0"/>
                </a:solidFill>
              </a:rPr>
              <a:t>1</a:t>
            </a:r>
            <a:r>
              <a:rPr lang="ko-KR" altLang="en-US" sz="1400" b="1" dirty="0">
                <a:solidFill>
                  <a:srgbClr val="00B0F0"/>
                </a:solidFill>
              </a:rPr>
              <a:t>번째 게임 </a:t>
            </a:r>
            <a:r>
              <a:rPr lang="en-US" altLang="ko-KR" sz="1400" b="1" dirty="0">
                <a:solidFill>
                  <a:srgbClr val="00B0F0"/>
                </a:solidFill>
              </a:rPr>
              <a:t>: </a:t>
            </a:r>
            <a:r>
              <a:rPr lang="ko-KR" altLang="en-US" sz="1400" b="1" dirty="0" err="1">
                <a:solidFill>
                  <a:srgbClr val="00B0F0"/>
                </a:solidFill>
              </a:rPr>
              <a:t>테트리스</a:t>
            </a:r>
            <a:r>
              <a:rPr lang="ko-KR" altLang="en-US" sz="1400" b="1" dirty="0">
                <a:solidFill>
                  <a:srgbClr val="00B0F0"/>
                </a:solidFill>
              </a:rPr>
              <a:t> 이펙트</a:t>
            </a:r>
          </a:p>
          <a:p>
            <a:pPr marL="0" indent="0">
              <a:buNone/>
            </a:pPr>
            <a:r>
              <a:rPr lang="en-US" altLang="ko-KR" sz="1400" dirty="0"/>
              <a:t>	- </a:t>
            </a:r>
            <a:r>
              <a:rPr lang="ko-KR" altLang="en-US" sz="1400" dirty="0"/>
              <a:t>스테이지가 넘어가면 사막 배경이 나오며 게임 플레이와 동시에 낙타 캐릭터가 걷는 모습이 함께 등장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r>
              <a:rPr lang="en-US" altLang="ko-KR" sz="1400" dirty="0"/>
              <a:t>	 -&gt; </a:t>
            </a:r>
            <a:r>
              <a:rPr lang="ko-KR" altLang="en-US" sz="1400" dirty="0"/>
              <a:t>여기에 모티브를 얻어 캐릭터 얼굴이 게임 승률에 따라 표정이 변화되게 끔 구현 예정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r>
              <a:rPr lang="en-US" altLang="ko-KR" sz="1400" dirty="0"/>
              <a:t>	- </a:t>
            </a:r>
            <a:r>
              <a:rPr lang="ko-KR" altLang="en-US" sz="1400" dirty="0" err="1"/>
              <a:t>테트리미노를</a:t>
            </a:r>
            <a:r>
              <a:rPr lang="ko-KR" altLang="en-US" sz="1400" dirty="0"/>
              <a:t> 움직이거나 </a:t>
            </a:r>
            <a:r>
              <a:rPr lang="ko-KR" altLang="en-US" sz="1400" dirty="0" err="1"/>
              <a:t>드롭하는</a:t>
            </a:r>
            <a:r>
              <a:rPr lang="ko-KR" altLang="en-US" sz="1400" dirty="0"/>
              <a:t> 등 플레이어의 조작에 배경음악이 반응하게 구현 예정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r>
              <a:rPr lang="en-US" altLang="ko-KR" sz="1400" dirty="0"/>
              <a:t>	- Mystery(</a:t>
            </a:r>
            <a:r>
              <a:rPr lang="ko-KR" altLang="en-US" sz="1400" dirty="0"/>
              <a:t>미스터리</a:t>
            </a:r>
            <a:r>
              <a:rPr lang="en-US" altLang="ko-KR" sz="1400" dirty="0"/>
              <a:t>) </a:t>
            </a:r>
            <a:r>
              <a:rPr lang="ko-KR" altLang="en-US" sz="1400" dirty="0"/>
              <a:t>기능 모티브를 얻어 </a:t>
            </a:r>
            <a:r>
              <a:rPr lang="en-US" altLang="ko-KR" sz="1400" dirty="0"/>
              <a:t>150</a:t>
            </a:r>
            <a:r>
              <a:rPr lang="ko-KR" altLang="en-US" sz="1400" dirty="0"/>
              <a:t>줄 클리어 목표를 달성할 경우</a:t>
            </a:r>
            <a:r>
              <a:rPr lang="en-US" altLang="ko-KR" sz="1400" dirty="0"/>
              <a:t>, </a:t>
            </a:r>
            <a:r>
              <a:rPr lang="ko-KR" altLang="en-US" sz="1400" dirty="0"/>
              <a:t>일정 시간마다 여러가지 </a:t>
            </a:r>
            <a:r>
              <a:rPr lang="en-US" altLang="ko-KR" sz="1400" dirty="0"/>
              <a:t>	</a:t>
            </a:r>
            <a:r>
              <a:rPr lang="ko-KR" altLang="en-US" sz="1400" dirty="0"/>
              <a:t>변형규칙이 적용되어 플레이 화면에 변수를 일으킴</a:t>
            </a:r>
          </a:p>
          <a:p>
            <a:pPr marL="0" indent="0">
              <a:buNone/>
            </a:pPr>
            <a:r>
              <a:rPr lang="en-US" altLang="ko-KR" sz="1400" b="1" dirty="0">
                <a:solidFill>
                  <a:srgbClr val="00B0F0"/>
                </a:solidFill>
              </a:rPr>
              <a:t>2</a:t>
            </a:r>
            <a:r>
              <a:rPr lang="ko-KR" altLang="en-US" sz="1400" b="1" dirty="0">
                <a:solidFill>
                  <a:srgbClr val="00B0F0"/>
                </a:solidFill>
              </a:rPr>
              <a:t>번째 게임 </a:t>
            </a:r>
            <a:r>
              <a:rPr lang="en-US" altLang="ko-KR" sz="1400" b="1" dirty="0">
                <a:solidFill>
                  <a:srgbClr val="00B0F0"/>
                </a:solidFill>
              </a:rPr>
              <a:t>: </a:t>
            </a:r>
            <a:r>
              <a:rPr lang="ko-KR" altLang="en-US" sz="1400" b="1" dirty="0" err="1">
                <a:solidFill>
                  <a:srgbClr val="00B0F0"/>
                </a:solidFill>
              </a:rPr>
              <a:t>뿌요뿌요</a:t>
            </a:r>
            <a:endParaRPr lang="ko-KR" altLang="en-US" sz="1400" b="1" dirty="0">
              <a:solidFill>
                <a:srgbClr val="00B0F0"/>
              </a:solidFill>
            </a:endParaRPr>
          </a:p>
          <a:p>
            <a:pPr marL="0" indent="0" latinLnBrk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400" dirty="0"/>
              <a:t> 	- </a:t>
            </a:r>
            <a:r>
              <a:rPr lang="ko-KR" altLang="en-US" sz="1400" dirty="0"/>
              <a:t>빅뱅 </a:t>
            </a:r>
            <a:r>
              <a:rPr lang="en-US" altLang="ko-KR" sz="1400" dirty="0"/>
              <a:t>(</a:t>
            </a:r>
            <a:r>
              <a:rPr lang="en-US" altLang="ko-KR" sz="1400" dirty="0" err="1"/>
              <a:t>Bigbang</a:t>
            </a:r>
            <a:r>
              <a:rPr lang="en-US" altLang="ko-KR" sz="1400" dirty="0"/>
              <a:t>) : </a:t>
            </a:r>
            <a:r>
              <a:rPr lang="ko-KR" altLang="en-US" sz="1400" dirty="0"/>
              <a:t>발화하기 쉬운 필드가 나오고</a:t>
            </a:r>
            <a:r>
              <a:rPr lang="en-US" altLang="ko-KR" sz="1400" dirty="0"/>
              <a:t>, </a:t>
            </a:r>
            <a:r>
              <a:rPr lang="ko-KR" altLang="en-US" sz="1400" dirty="0"/>
              <a:t>이를 이용해서 얼마나 줄을 빨리 없애는지 또는 </a:t>
            </a:r>
            <a:r>
              <a:rPr lang="en-US" altLang="ko-KR" sz="1400" dirty="0"/>
              <a:t>	</a:t>
            </a:r>
            <a:r>
              <a:rPr lang="ko-KR" altLang="en-US" sz="1400" dirty="0"/>
              <a:t>필드를 빨리 없애는지 볼 수 있는 모드</a:t>
            </a:r>
            <a:r>
              <a:rPr lang="en-US" altLang="ko-KR" sz="1400" dirty="0"/>
              <a:t>.</a:t>
            </a:r>
          </a:p>
          <a:p>
            <a:pPr marL="0" indent="0" latinLnBrk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400" dirty="0"/>
              <a:t>	</a:t>
            </a:r>
            <a:r>
              <a:rPr lang="ko-KR" altLang="en-US" sz="1400" dirty="0"/>
              <a:t>줄을 지우거나 연쇄를 한 만큼 데미지가 축적되고</a:t>
            </a:r>
            <a:r>
              <a:rPr lang="en-US" altLang="ko-KR" sz="1400" dirty="0"/>
              <a:t>, </a:t>
            </a:r>
            <a:r>
              <a:rPr lang="ko-KR" altLang="en-US" sz="1400" dirty="0"/>
              <a:t>데미지는 해당 초가 지나가면 한번에 모아서 </a:t>
            </a:r>
            <a:r>
              <a:rPr lang="en-US" altLang="ko-KR" sz="1400" dirty="0"/>
              <a:t>	</a:t>
            </a:r>
            <a:r>
              <a:rPr lang="ko-KR" altLang="en-US" sz="1400" dirty="0"/>
              <a:t>상대방과 </a:t>
            </a:r>
            <a:r>
              <a:rPr lang="en-US" altLang="ko-KR" sz="1400" dirty="0"/>
              <a:t>	</a:t>
            </a:r>
            <a:r>
              <a:rPr lang="ko-KR" altLang="en-US" sz="1400" dirty="0"/>
              <a:t>비교해서 차이만큼 체력에 데미지가 가는 것처럼 하단 </a:t>
            </a:r>
            <a:r>
              <a:rPr lang="en-US" altLang="ko-KR" sz="1400" dirty="0"/>
              <a:t>HP </a:t>
            </a:r>
            <a:r>
              <a:rPr lang="ko-KR" altLang="en-US" sz="1400" dirty="0"/>
              <a:t>이미지를 넣을 예정</a:t>
            </a:r>
          </a:p>
          <a:p>
            <a:pPr marL="0" indent="0">
              <a:buNone/>
            </a:pPr>
            <a:r>
              <a:rPr lang="en-US" altLang="ko-KR" sz="1400" b="1" dirty="0">
                <a:solidFill>
                  <a:srgbClr val="00B0F0"/>
                </a:solidFill>
              </a:rPr>
              <a:t>3</a:t>
            </a:r>
            <a:r>
              <a:rPr lang="ko-KR" altLang="en-US" sz="1400" b="1" dirty="0">
                <a:solidFill>
                  <a:srgbClr val="00B0F0"/>
                </a:solidFill>
              </a:rPr>
              <a:t>번째 게임 </a:t>
            </a:r>
            <a:r>
              <a:rPr lang="en-US" altLang="ko-KR" sz="1400" b="1" dirty="0">
                <a:solidFill>
                  <a:srgbClr val="00B0F0"/>
                </a:solidFill>
              </a:rPr>
              <a:t>: </a:t>
            </a:r>
            <a:r>
              <a:rPr lang="ko-KR" altLang="en-US" sz="1400" b="1" dirty="0" err="1">
                <a:solidFill>
                  <a:srgbClr val="00B0F0"/>
                </a:solidFill>
              </a:rPr>
              <a:t>테트리스</a:t>
            </a:r>
            <a:r>
              <a:rPr lang="ko-KR" altLang="en-US" sz="1400" b="1" dirty="0">
                <a:solidFill>
                  <a:srgbClr val="00B0F0"/>
                </a:solidFill>
              </a:rPr>
              <a:t> </a:t>
            </a:r>
            <a:r>
              <a:rPr lang="ko-KR" altLang="en-US" sz="1400" b="1" dirty="0" err="1">
                <a:solidFill>
                  <a:srgbClr val="00B0F0"/>
                </a:solidFill>
              </a:rPr>
              <a:t>펀</a:t>
            </a:r>
            <a:endParaRPr lang="ko-KR" altLang="en-US" sz="1400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altLang="ko-KR" sz="1400" dirty="0"/>
              <a:t>	- </a:t>
            </a:r>
            <a:r>
              <a:rPr lang="ko-KR" altLang="en-US" sz="1400" dirty="0"/>
              <a:t>게임 난이도에 따른 분류 이미지 상중하의 간단한 </a:t>
            </a:r>
            <a:r>
              <a:rPr lang="en-US" altLang="ko-KR" sz="1400" dirty="0"/>
              <a:t>3</a:t>
            </a:r>
            <a:r>
              <a:rPr lang="ko-KR" altLang="en-US" sz="1400" dirty="0"/>
              <a:t>단계로 이미지 넣기</a:t>
            </a:r>
            <a:endParaRPr lang="en-US" altLang="ko-KR" sz="14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F822986-1254-49EF-B679-A1822CF9B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25" y="0"/>
            <a:ext cx="5798126" cy="1231641"/>
          </a:xfrm>
        </p:spPr>
        <p:txBody>
          <a:bodyPr>
            <a:normAutofit/>
          </a:bodyPr>
          <a:lstStyle/>
          <a:p>
            <a:r>
              <a:rPr lang="ko-KR" altLang="en-US" dirty="0"/>
              <a:t>게임에서 본받을 점</a:t>
            </a:r>
          </a:p>
        </p:txBody>
      </p:sp>
    </p:spTree>
    <p:extLst>
      <p:ext uri="{BB962C8B-B14F-4D97-AF65-F5344CB8AC3E}">
        <p14:creationId xmlns:p14="http://schemas.microsoft.com/office/powerpoint/2010/main" val="24893061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BA211-A353-480F-AB3E-E620D2E5AA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4953000" cy="2247899"/>
          </a:xfrm>
        </p:spPr>
        <p:txBody>
          <a:bodyPr>
            <a:normAutofit fontScale="90000"/>
          </a:bodyPr>
          <a:lstStyle/>
          <a:p>
            <a:r>
              <a:rPr lang="ko-KR" altLang="en-US" dirty="0" err="1"/>
              <a:t>테트리스를</a:t>
            </a:r>
            <a:r>
              <a:rPr lang="ko-KR" altLang="en-US" dirty="0"/>
              <a:t> 구현한 기술 조사</a:t>
            </a:r>
            <a:br>
              <a:rPr lang="en-US" altLang="ko-KR" dirty="0"/>
            </a:br>
            <a:r>
              <a:rPr lang="en-US" altLang="ko-KR" dirty="0"/>
              <a:t>-DB</a:t>
            </a:r>
            <a:r>
              <a:rPr lang="ko-KR" altLang="en-US" dirty="0"/>
              <a:t>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F39595-FD0B-4004-8E5E-44A8FE66F0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2696441"/>
            <a:ext cx="2679356" cy="1465118"/>
          </a:xfrm>
        </p:spPr>
        <p:txBody>
          <a:bodyPr anchor="b">
            <a:normAutofit/>
          </a:bodyPr>
          <a:lstStyle/>
          <a:p>
            <a:r>
              <a:rPr lang="en-US" altLang="ko-KR" dirty="0"/>
              <a:t>NAME : </a:t>
            </a:r>
            <a:r>
              <a:rPr lang="ko-KR" altLang="en-US" dirty="0"/>
              <a:t>송재근</a:t>
            </a:r>
          </a:p>
        </p:txBody>
      </p:sp>
      <p:pic>
        <p:nvPicPr>
          <p:cNvPr id="4" name="Picture 3" descr="3D 정사각형과 직사각형">
            <a:extLst>
              <a:ext uri="{FF2B5EF4-FFF2-40B4-BE49-F238E27FC236}">
                <a16:creationId xmlns:a16="http://schemas.microsoft.com/office/drawing/2014/main" id="{6BC28E40-B6D6-29BD-0AE3-00EFCDAF75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06" r="25136" b="1"/>
          <a:stretch/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82934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FBE3A5-1F37-46D8-AA71-E3AE99E8F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332026"/>
            <a:ext cx="5427482" cy="3567118"/>
          </a:xfrm>
        </p:spPr>
        <p:txBody>
          <a:bodyPr/>
          <a:lstStyle/>
          <a:p>
            <a:r>
              <a:rPr lang="ko-KR" altLang="en-US" dirty="0"/>
              <a:t>우측 사진과 같이 랭킹을 구현하기 위해서는 </a:t>
            </a:r>
            <a:r>
              <a:rPr lang="en-US" altLang="ko-KR" dirty="0" err="1"/>
              <a:t>DataBase</a:t>
            </a:r>
            <a:r>
              <a:rPr lang="ko-KR" altLang="en-US" dirty="0"/>
              <a:t>를 이용하는 것이 좋다고 판단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20C2DC-DEAC-413F-8055-6D9CD8898D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43" t="11272" r="51289" b="22611"/>
          <a:stretch/>
        </p:blipFill>
        <p:spPr>
          <a:xfrm>
            <a:off x="6938127" y="1553384"/>
            <a:ext cx="4543721" cy="45342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AC8CBA-E6FA-4ABD-9619-5D7B8CB6042A}"/>
              </a:ext>
            </a:extLst>
          </p:cNvPr>
          <p:cNvSpPr txBox="1"/>
          <p:nvPr/>
        </p:nvSpPr>
        <p:spPr>
          <a:xfrm>
            <a:off x="7518658" y="5841456"/>
            <a:ext cx="3382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출처 </a:t>
            </a:r>
            <a:r>
              <a:rPr lang="en-US" altLang="ko-KR" sz="1000" dirty="0">
                <a:solidFill>
                  <a:schemeClr val="bg1"/>
                </a:solidFill>
              </a:rPr>
              <a:t>: https://www.youtube.com/watch?v=keno8pg0lf8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9968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7B266-C3EC-411C-A161-56C24F18F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8" y="580410"/>
            <a:ext cx="9905999" cy="1360898"/>
          </a:xfrm>
        </p:spPr>
        <p:txBody>
          <a:bodyPr/>
          <a:lstStyle/>
          <a:p>
            <a:r>
              <a:rPr lang="ko-KR" altLang="en-US" dirty="0"/>
              <a:t>간단 용어 정리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6526D7-D94C-4DBC-B581-58B963398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2030023"/>
            <a:ext cx="9905999" cy="3567118"/>
          </a:xfrm>
        </p:spPr>
        <p:txBody>
          <a:bodyPr/>
          <a:lstStyle/>
          <a:p>
            <a:r>
              <a:rPr lang="en-US" altLang="ko-KR" dirty="0"/>
              <a:t>DB(</a:t>
            </a:r>
            <a:r>
              <a:rPr lang="en-US" altLang="ko-KR" dirty="0" err="1"/>
              <a:t>DataBase</a:t>
            </a:r>
            <a:r>
              <a:rPr lang="en-US" altLang="ko-KR" dirty="0"/>
              <a:t>) : </a:t>
            </a:r>
            <a:r>
              <a:rPr lang="ko-KR" altLang="en-US" dirty="0"/>
              <a:t>데이터의 집합체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DBMS(Data Base Management System) : </a:t>
            </a:r>
            <a:r>
              <a:rPr lang="ko-KR" altLang="en-US" dirty="0"/>
              <a:t>데이터베이스를 운영하고 관리하는 소프트웨어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SQL(Structured Query Language) : </a:t>
            </a:r>
            <a:r>
              <a:rPr lang="ko-KR" altLang="en-US" dirty="0"/>
              <a:t>구조화된 질의 언어라는 뜻으로 관계형 데이터베이스에서 사용되는 언어</a:t>
            </a:r>
            <a:r>
              <a:rPr lang="en-US" altLang="ko-KR" dirty="0"/>
              <a:t> 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28568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7A8001-8C6C-4AF1-8710-35375F818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1322" y="1300181"/>
            <a:ext cx="6549356" cy="53700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표준 </a:t>
            </a:r>
            <a:r>
              <a:rPr lang="en-US" altLang="ko-KR" dirty="0"/>
              <a:t>SQL</a:t>
            </a:r>
            <a:r>
              <a:rPr lang="ko-KR" altLang="en-US" dirty="0"/>
              <a:t>을 배우면 대부분의 </a:t>
            </a:r>
            <a:r>
              <a:rPr lang="en-US" altLang="ko-KR" dirty="0"/>
              <a:t>DBMS</a:t>
            </a:r>
            <a:r>
              <a:rPr lang="ko-KR" altLang="en-US" dirty="0"/>
              <a:t>를 사용할 수 있음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89FE6FD-0CDB-4BBC-A390-2C8CD8F12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958963"/>
            <a:ext cx="670560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024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4953000" cy="2247899"/>
          </a:xfrm>
        </p:spPr>
        <p:txBody>
          <a:bodyPr>
            <a:normAutofit/>
          </a:bodyPr>
          <a:lstStyle/>
          <a:p>
            <a:pPr lvl="0" algn="ctr">
              <a:defRPr/>
            </a:pPr>
            <a:r>
              <a:rPr lang="ko-KR" altLang="en-US"/>
              <a:t>테트리스란 무엇인가</a:t>
            </a:r>
            <a:r>
              <a:rPr lang="en-US" altLang="ko-KR"/>
              <a:t>?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54176" y="2305050"/>
            <a:ext cx="2679356" cy="1465118"/>
          </a:xfrm>
        </p:spPr>
        <p:txBody>
          <a:bodyPr anchor="b">
            <a:normAutofit/>
          </a:bodyPr>
          <a:lstStyle/>
          <a:p>
            <a:pPr lvl="0">
              <a:defRPr/>
            </a:pPr>
            <a:r>
              <a:rPr lang="en-US" altLang="ko-KR" dirty="0"/>
              <a:t>NAME: </a:t>
            </a:r>
            <a:r>
              <a:rPr lang="ko-KR" altLang="en-US" dirty="0"/>
              <a:t>박명현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6F0A41-33D0-4D19-B8E1-7C87FB7DF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DBMS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대장</a:t>
            </a:r>
          </a:p>
        </p:txBody>
      </p:sp>
      <p:pic>
        <p:nvPicPr>
          <p:cNvPr id="1026" name="Picture 2" descr="ORACLE">
            <a:extLst>
              <a:ext uri="{FF2B5EF4-FFF2-40B4-BE49-F238E27FC236}">
                <a16:creationId xmlns:a16="http://schemas.microsoft.com/office/drawing/2014/main" id="{0919F35F-7959-4097-BDA6-19B8CB18F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74" y="2318680"/>
            <a:ext cx="3429000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YSQL">
            <a:extLst>
              <a:ext uri="{FF2B5EF4-FFF2-40B4-BE49-F238E27FC236}">
                <a16:creationId xmlns:a16="http://schemas.microsoft.com/office/drawing/2014/main" id="{820305A4-95FF-4B56-9B62-697AEF903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7519" y="2247679"/>
            <a:ext cx="3429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SSQL">
            <a:extLst>
              <a:ext uri="{FF2B5EF4-FFF2-40B4-BE49-F238E27FC236}">
                <a16:creationId xmlns:a16="http://schemas.microsoft.com/office/drawing/2014/main" id="{0A44C939-3254-42C8-ACE6-4145105CA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9364" y="1928154"/>
            <a:ext cx="3429000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0A2E4FEC-D4D6-463D-953B-79B68FE82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36" y="4365877"/>
            <a:ext cx="3219275" cy="161918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Oracle</a:t>
            </a:r>
          </a:p>
          <a:p>
            <a:r>
              <a:rPr lang="ko-KR" altLang="en-US" dirty="0"/>
              <a:t>오라클에서 만들어 판매중인 상업용 </a:t>
            </a:r>
            <a:r>
              <a:rPr lang="en-US" altLang="ko-KR" dirty="0"/>
              <a:t>DBMS</a:t>
            </a:r>
            <a:endParaRPr lang="ko-KR" altLang="en-US" dirty="0"/>
          </a:p>
        </p:txBody>
      </p:sp>
      <p:sp>
        <p:nvSpPr>
          <p:cNvPr id="10" name="내용 개체 틀 4">
            <a:extLst>
              <a:ext uri="{FF2B5EF4-FFF2-40B4-BE49-F238E27FC236}">
                <a16:creationId xmlns:a16="http://schemas.microsoft.com/office/drawing/2014/main" id="{F8DAD823-F74C-4D10-9288-C9A74B563030}"/>
              </a:ext>
            </a:extLst>
          </p:cNvPr>
          <p:cNvSpPr txBox="1">
            <a:spLocks/>
          </p:cNvSpPr>
          <p:nvPr/>
        </p:nvSpPr>
        <p:spPr>
          <a:xfrm>
            <a:off x="4202381" y="4365877"/>
            <a:ext cx="3219275" cy="1619188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MySQL</a:t>
            </a:r>
          </a:p>
          <a:p>
            <a:r>
              <a:rPr lang="en-US" altLang="ko-KR" dirty="0"/>
              <a:t>MySQL</a:t>
            </a:r>
            <a:r>
              <a:rPr lang="ko-KR" altLang="en-US" dirty="0"/>
              <a:t>사에서 개발</a:t>
            </a:r>
            <a:r>
              <a:rPr lang="en-US" altLang="ko-KR" dirty="0"/>
              <a:t>, </a:t>
            </a:r>
            <a:r>
              <a:rPr lang="ko-KR" altLang="en-US" dirty="0"/>
              <a:t>현재는 오라클에 흡수 합병됨</a:t>
            </a:r>
          </a:p>
        </p:txBody>
      </p:sp>
      <p:sp>
        <p:nvSpPr>
          <p:cNvPr id="11" name="내용 개체 틀 4">
            <a:extLst>
              <a:ext uri="{FF2B5EF4-FFF2-40B4-BE49-F238E27FC236}">
                <a16:creationId xmlns:a16="http://schemas.microsoft.com/office/drawing/2014/main" id="{3660DBB8-5844-4F97-94AA-3ABA0A405B49}"/>
              </a:ext>
            </a:extLst>
          </p:cNvPr>
          <p:cNvSpPr txBox="1">
            <a:spLocks/>
          </p:cNvSpPr>
          <p:nvPr/>
        </p:nvSpPr>
        <p:spPr>
          <a:xfrm>
            <a:off x="8120014" y="4365877"/>
            <a:ext cx="3219275" cy="1619188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MS_SQL</a:t>
            </a:r>
          </a:p>
          <a:p>
            <a:r>
              <a:rPr lang="en-US" altLang="ko-KR" dirty="0"/>
              <a:t>MS</a:t>
            </a:r>
            <a:r>
              <a:rPr lang="ko-KR" altLang="en-US" dirty="0"/>
              <a:t>사에서 개발한 상업용 </a:t>
            </a:r>
            <a:r>
              <a:rPr lang="en-US" altLang="ko-KR" dirty="0"/>
              <a:t>DBMS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F6BE7F-7C91-4859-BAAD-D2B9556F25F6}"/>
              </a:ext>
            </a:extLst>
          </p:cNvPr>
          <p:cNvSpPr txBox="1"/>
          <p:nvPr/>
        </p:nvSpPr>
        <p:spPr>
          <a:xfrm>
            <a:off x="8176677" y="5861954"/>
            <a:ext cx="26981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https://coding-factory.tistory.com/78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2017848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2D6450-9B08-4DC5-81BC-5A24EB252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</a:t>
            </a:r>
            <a:r>
              <a:rPr lang="en-US" altLang="ko-KR" dirty="0"/>
              <a:t>DBMS </a:t>
            </a:r>
            <a:r>
              <a:rPr lang="ko-KR" altLang="en-US" dirty="0"/>
              <a:t>특징</a:t>
            </a:r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2CCAEF93-3772-468F-84D5-8D0CC9343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430" y="2227804"/>
            <a:ext cx="3219275" cy="3837435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rgbClr val="C00000"/>
                </a:solidFill>
              </a:rPr>
              <a:t>Oracle</a:t>
            </a:r>
            <a:endParaRPr lang="en-US" altLang="ko-KR" dirty="0"/>
          </a:p>
          <a:p>
            <a:r>
              <a:rPr lang="en-US" altLang="ko-KR" dirty="0"/>
              <a:t>Windows, Linux, Unix </a:t>
            </a:r>
            <a:r>
              <a:rPr lang="ko-KR" altLang="en-US" dirty="0"/>
              <a:t>등 다양한 운영체제에서 설치가능</a:t>
            </a:r>
            <a:endParaRPr lang="en-US" altLang="ko-KR" dirty="0"/>
          </a:p>
          <a:p>
            <a:r>
              <a:rPr lang="en-US" altLang="ko-KR" dirty="0"/>
              <a:t>MySQL, MS_SQL</a:t>
            </a:r>
            <a:r>
              <a:rPr lang="ko-KR" altLang="en-US" dirty="0"/>
              <a:t>보다 대량의 데이터를 처리하기 좋음</a:t>
            </a:r>
            <a:endParaRPr lang="en-US" altLang="ko-KR" dirty="0"/>
          </a:p>
          <a:p>
            <a:r>
              <a:rPr lang="ko-KR" altLang="en-US" dirty="0"/>
              <a:t>오픈소스가 아닌 비공개 소스로 운영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D0AA4861-EF17-47C5-9617-F6104A1281C4}"/>
              </a:ext>
            </a:extLst>
          </p:cNvPr>
          <p:cNvSpPr txBox="1">
            <a:spLocks/>
          </p:cNvSpPr>
          <p:nvPr/>
        </p:nvSpPr>
        <p:spPr>
          <a:xfrm>
            <a:off x="4486361" y="2233833"/>
            <a:ext cx="3219275" cy="3751232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>
                <a:solidFill>
                  <a:schemeClr val="accent3">
                    <a:lumMod val="75000"/>
                  </a:schemeClr>
                </a:solidFill>
              </a:rPr>
              <a:t>My</a:t>
            </a:r>
            <a:r>
              <a:rPr lang="en-US" altLang="ko-KR" dirty="0">
                <a:solidFill>
                  <a:srgbClr val="FFFF00"/>
                </a:solidFill>
              </a:rPr>
              <a:t>SQL</a:t>
            </a:r>
          </a:p>
          <a:p>
            <a:r>
              <a:rPr lang="en-US" altLang="ko-KR" dirty="0"/>
              <a:t>Windows, Linux, Unix </a:t>
            </a:r>
            <a:r>
              <a:rPr lang="ko-KR" altLang="en-US" dirty="0"/>
              <a:t>등 다양한 운영체제에서 설치가능</a:t>
            </a:r>
            <a:endParaRPr lang="en-US" altLang="ko-KR" dirty="0"/>
          </a:p>
          <a:p>
            <a:r>
              <a:rPr lang="ko-KR" altLang="en-US" dirty="0"/>
              <a:t>오픈소스로 이루어져 있는 무료 프로그램</a:t>
            </a:r>
            <a:r>
              <a:rPr lang="en-US" altLang="ko-KR" dirty="0"/>
              <a:t> </a:t>
            </a:r>
            <a:r>
              <a:rPr lang="en-US" altLang="ko-KR" sz="1600" dirty="0"/>
              <a:t>(</a:t>
            </a:r>
            <a:r>
              <a:rPr lang="ko-KR" altLang="en-US" sz="1600" dirty="0"/>
              <a:t>상업적 사용 시 비용 발생</a:t>
            </a:r>
            <a:r>
              <a:rPr lang="en-US" altLang="ko-KR" sz="1600" dirty="0"/>
              <a:t>)</a:t>
            </a:r>
          </a:p>
          <a:p>
            <a:r>
              <a:rPr lang="ko-KR" altLang="en-US" dirty="0"/>
              <a:t>다른 </a:t>
            </a:r>
            <a:r>
              <a:rPr lang="en-US" altLang="ko-KR" dirty="0"/>
              <a:t>DBMS</a:t>
            </a:r>
            <a:r>
              <a:rPr lang="ko-KR" altLang="en-US" dirty="0"/>
              <a:t>에 비해 성능이 떨어짐</a:t>
            </a:r>
            <a:endParaRPr lang="en-US" altLang="ko-KR" dirty="0"/>
          </a:p>
        </p:txBody>
      </p:sp>
      <p:sp>
        <p:nvSpPr>
          <p:cNvPr id="6" name="내용 개체 틀 4">
            <a:extLst>
              <a:ext uri="{FF2B5EF4-FFF2-40B4-BE49-F238E27FC236}">
                <a16:creationId xmlns:a16="http://schemas.microsoft.com/office/drawing/2014/main" id="{F32198C4-7BA5-4C54-8D19-8CA5241964BE}"/>
              </a:ext>
            </a:extLst>
          </p:cNvPr>
          <p:cNvSpPr txBox="1">
            <a:spLocks/>
          </p:cNvSpPr>
          <p:nvPr/>
        </p:nvSpPr>
        <p:spPr>
          <a:xfrm>
            <a:off x="7829724" y="2227805"/>
            <a:ext cx="3219275" cy="3837434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MS_SQL</a:t>
            </a:r>
          </a:p>
          <a:p>
            <a:r>
              <a:rPr lang="ko-KR" altLang="en-US" dirty="0"/>
              <a:t>다른 운영체제도 사용 가능하지만 </a:t>
            </a:r>
            <a:r>
              <a:rPr lang="en-US" altLang="ko-KR" dirty="0"/>
              <a:t>Windows</a:t>
            </a:r>
            <a:r>
              <a:rPr lang="ko-KR" altLang="en-US" dirty="0"/>
              <a:t>에 특화되어 있음</a:t>
            </a:r>
            <a:endParaRPr lang="en-US" altLang="ko-KR" dirty="0"/>
          </a:p>
          <a:p>
            <a:r>
              <a:rPr lang="ko-KR" altLang="en-US" dirty="0"/>
              <a:t>비공개 소스로 폐쇄적인 정책</a:t>
            </a:r>
            <a:r>
              <a:rPr lang="en-US" altLang="ko-KR" sz="1600" dirty="0"/>
              <a:t>(Linux version</a:t>
            </a:r>
            <a:r>
              <a:rPr lang="ko-KR" altLang="en-US" sz="1600" dirty="0"/>
              <a:t>은 오픈소스</a:t>
            </a:r>
            <a:r>
              <a:rPr lang="en-US" altLang="ko-KR" sz="1600" dirty="0"/>
              <a:t>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41827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319321-8DBF-4215-9B4B-F7EDED8B1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DBMS </a:t>
            </a:r>
            <a:r>
              <a:rPr lang="ko-KR" altLang="en-US" dirty="0"/>
              <a:t>선택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5882DE-8B3B-4C89-863E-907781AEB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2417947"/>
            <a:ext cx="9905999" cy="3567118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2500" dirty="0"/>
              <a:t>이유</a:t>
            </a:r>
            <a:endParaRPr lang="en-US" altLang="ko-KR" sz="2500" dirty="0"/>
          </a:p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가장 대중적으로 사용되는 무료 라이선스 </a:t>
            </a:r>
            <a:r>
              <a:rPr lang="en-US" altLang="ko-KR" dirty="0"/>
              <a:t>DBMS</a:t>
            </a:r>
          </a:p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쉽고 안정적인 백업</a:t>
            </a:r>
            <a:r>
              <a:rPr lang="en-US" altLang="ko-KR" dirty="0"/>
              <a:t>, </a:t>
            </a:r>
            <a:r>
              <a:rPr lang="ko-KR" altLang="en-US" dirty="0"/>
              <a:t>복원 기능</a:t>
            </a:r>
            <a:endParaRPr lang="en-US" altLang="ko-KR" dirty="0"/>
          </a:p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안정적인 운영과 성능</a:t>
            </a:r>
            <a:endParaRPr lang="en-US" altLang="ko-KR" dirty="0"/>
          </a:p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개발소스와의 손쉬운 연동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Picture 4" descr="MYSQL">
            <a:extLst>
              <a:ext uri="{FF2B5EF4-FFF2-40B4-BE49-F238E27FC236}">
                <a16:creationId xmlns:a16="http://schemas.microsoft.com/office/drawing/2014/main" id="{ABE02469-FD7B-4A06-9905-64CBB965D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6793" y="472592"/>
            <a:ext cx="3429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B0F12A-2A1A-46F1-9FF9-DA8526F3FBB3}"/>
              </a:ext>
            </a:extLst>
          </p:cNvPr>
          <p:cNvSpPr txBox="1"/>
          <p:nvPr/>
        </p:nvSpPr>
        <p:spPr>
          <a:xfrm>
            <a:off x="5905908" y="2036708"/>
            <a:ext cx="269076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ko-KR" altLang="en-US" sz="1000" dirty="0"/>
              <a:t>https://coding-factory.tistory.com/78</a:t>
            </a:r>
          </a:p>
        </p:txBody>
      </p:sp>
    </p:spTree>
    <p:extLst>
      <p:ext uri="{BB962C8B-B14F-4D97-AF65-F5344CB8AC3E}">
        <p14:creationId xmlns:p14="http://schemas.microsoft.com/office/powerpoint/2010/main" val="22306583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2802A-41D8-43A9-8291-BFA636824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음악 넣기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4FED1-B63F-4E9D-8796-18A214925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이클립스 안에서 </a:t>
            </a:r>
            <a:r>
              <a:rPr lang="en-US" altLang="ko-KR" dirty="0" err="1"/>
              <a:t>AudioStream</a:t>
            </a:r>
            <a:r>
              <a:rPr lang="en-US" altLang="ko-KR" dirty="0"/>
              <a:t> </a:t>
            </a:r>
            <a:r>
              <a:rPr lang="ko-KR" altLang="en-US" dirty="0"/>
              <a:t>과 그것을 실행하는 </a:t>
            </a:r>
            <a:r>
              <a:rPr lang="en-US" altLang="ko-KR" dirty="0" err="1"/>
              <a:t>AudioPlayer</a:t>
            </a:r>
            <a:r>
              <a:rPr lang="ko-KR" altLang="en-US" dirty="0"/>
              <a:t>라는 클래스를 사용하여 음악 담기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*import </a:t>
            </a:r>
            <a:r>
              <a:rPr lang="en-US" altLang="ko-KR" dirty="0" err="1"/>
              <a:t>sun.audio.AudioPlayer</a:t>
            </a:r>
            <a:endParaRPr lang="en-US" altLang="ko-KR" dirty="0"/>
          </a:p>
          <a:p>
            <a:r>
              <a:rPr lang="en-US" altLang="ko-KR" dirty="0"/>
              <a:t>*import </a:t>
            </a:r>
            <a:r>
              <a:rPr lang="en-US" altLang="ko-KR" dirty="0" err="1"/>
              <a:t>sun.audio.AudioStream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63797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2802A-41D8-43A9-8291-BFA636824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4FED1-B63F-4E9D-8796-18A214925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9D0ED1F-157C-4EDE-90F3-65A17ED87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4" y="669303"/>
            <a:ext cx="5100173" cy="579748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8A6830F-42A8-49B0-986C-A441069C4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3615" y="669303"/>
            <a:ext cx="5191125" cy="579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454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C3267-1127-4119-BBBC-1D0E602A6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01595"/>
            <a:ext cx="9905999" cy="1360898"/>
          </a:xfrm>
        </p:spPr>
        <p:txBody>
          <a:bodyPr/>
          <a:lstStyle/>
          <a:p>
            <a:r>
              <a:rPr lang="ko-KR" altLang="en-US" dirty="0"/>
              <a:t>이 함수를 이용한 </a:t>
            </a:r>
            <a:r>
              <a:rPr lang="en-US" altLang="ko-KR" dirty="0"/>
              <a:t>EXAMPLE</a:t>
            </a:r>
            <a:endParaRPr lang="ko-KR" altLang="en-US" dirty="0"/>
          </a:p>
        </p:txBody>
      </p:sp>
      <p:pic>
        <p:nvPicPr>
          <p:cNvPr id="4" name="bandicam 2022-03-25 17-37-03-205">
            <a:hlinkClick r:id="" action="ppaction://media"/>
            <a:extLst>
              <a:ext uri="{FF2B5EF4-FFF2-40B4-BE49-F238E27FC236}">
                <a16:creationId xmlns:a16="http://schemas.microsoft.com/office/drawing/2014/main" id="{A105B968-1976-44F4-B982-E300589541B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2874" y="1904225"/>
            <a:ext cx="9162853" cy="4343716"/>
          </a:xfrm>
        </p:spPr>
      </p:pic>
    </p:spTree>
    <p:extLst>
      <p:ext uri="{BB962C8B-B14F-4D97-AF65-F5344CB8AC3E}">
        <p14:creationId xmlns:p14="http://schemas.microsoft.com/office/powerpoint/2010/main" val="943802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6B8B12-E34C-474A-8BF5-99917199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음악 편집 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D0015D-D935-4C5D-9A8E-C5A8C6568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Audacity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*</a:t>
            </a:r>
            <a:r>
              <a:rPr lang="ko-KR" altLang="en-US" dirty="0"/>
              <a:t>특징</a:t>
            </a:r>
            <a:endParaRPr lang="en-US" altLang="ko-KR" dirty="0"/>
          </a:p>
          <a:p>
            <a:pPr marL="457200" indent="-457200">
              <a:buAutoNum type="arabicPeriod"/>
            </a:pPr>
            <a:r>
              <a:rPr lang="ko-KR" altLang="en-US" dirty="0"/>
              <a:t>모든 </a:t>
            </a:r>
            <a:r>
              <a:rPr lang="en-US" altLang="ko-KR" dirty="0"/>
              <a:t>pc </a:t>
            </a:r>
            <a:r>
              <a:rPr lang="ko-KR" altLang="en-US" dirty="0"/>
              <a:t>플랫폼에서 이용가능한 무료 오디오 편집 프로그램</a:t>
            </a:r>
            <a:endParaRPr lang="en-US" altLang="ko-KR" dirty="0"/>
          </a:p>
          <a:p>
            <a:pPr marL="457200" indent="-457200">
              <a:buAutoNum type="arabicPeriod"/>
            </a:pPr>
            <a:r>
              <a:rPr lang="ko-KR" altLang="en-US" dirty="0"/>
              <a:t>처음 사용하는 초보자들이 사용을 해도 큰 어려움이 없음</a:t>
            </a:r>
            <a:endParaRPr lang="en-US" altLang="ko-KR" dirty="0"/>
          </a:p>
          <a:p>
            <a:pPr marL="457200" indent="-457200">
              <a:buAutoNum type="arabicPeriod"/>
            </a:pPr>
            <a:r>
              <a:rPr lang="ko-KR" altLang="en-US" dirty="0"/>
              <a:t>파일을 불러오거나 내보내기 할 때 다양한 오디오 포맷을 지원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1F07EF4-189B-4AD8-89D6-4B268BEA4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350" y="760636"/>
            <a:ext cx="6548322" cy="147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404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6DC938-ADEE-4A27-8A94-2C0220F90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9243" y="2373542"/>
            <a:ext cx="4441371" cy="211091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9600" dirty="0"/>
              <a:t>Q</a:t>
            </a:r>
            <a:r>
              <a:rPr lang="ko-KR" altLang="en-US" sz="9600" dirty="0"/>
              <a:t> </a:t>
            </a:r>
            <a:r>
              <a:rPr lang="en-US" altLang="ko-KR" sz="9600" dirty="0"/>
              <a:t>n</a:t>
            </a:r>
            <a:r>
              <a:rPr lang="ko-KR" altLang="en-US" sz="9600" dirty="0"/>
              <a:t> </a:t>
            </a:r>
            <a:r>
              <a:rPr lang="en-US" altLang="ko-KR" sz="9600" dirty="0"/>
              <a:t>A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2390989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1.</a:t>
            </a:r>
            <a:r>
              <a:rPr lang="ko-KR" altLang="en-US"/>
              <a:t>테트리스 창시자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727765" y="1965679"/>
            <a:ext cx="6801556" cy="3567118"/>
          </a:xfrm>
        </p:spPr>
        <p:txBody>
          <a:bodyPr/>
          <a:lstStyle/>
          <a:p>
            <a:pPr>
              <a:defRPr/>
            </a:pPr>
            <a:r>
              <a:rPr lang="ko-KR" altLang="en-US"/>
              <a:t>출생 </a:t>
            </a:r>
            <a:r>
              <a:rPr lang="en-US" altLang="ko-KR"/>
              <a:t>: 1955, </a:t>
            </a:r>
            <a:r>
              <a:rPr lang="ko-KR" altLang="en-US"/>
              <a:t>러시아</a:t>
            </a:r>
          </a:p>
          <a:p>
            <a:pPr>
              <a:defRPr/>
            </a:pPr>
            <a:r>
              <a:rPr lang="ko-KR" altLang="en-US"/>
              <a:t>학력 </a:t>
            </a:r>
            <a:r>
              <a:rPr lang="en-US" altLang="ko-KR"/>
              <a:t>:</a:t>
            </a:r>
            <a:r>
              <a:rPr lang="ko-KR" altLang="en-US"/>
              <a:t> 모스크바공과대학교 수학응용학 학사</a:t>
            </a:r>
          </a:p>
          <a:p>
            <a:pPr>
              <a:defRPr/>
            </a:pPr>
            <a:r>
              <a:rPr lang="ko-KR" altLang="en-US"/>
              <a:t>수상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2007</a:t>
            </a:r>
            <a:r>
              <a:rPr lang="ko-KR" altLang="en-US"/>
              <a:t>년 게임 개발자 초이스 어워드 펭귄상</a:t>
            </a:r>
          </a:p>
          <a:p>
            <a:pPr>
              <a:defRPr/>
            </a:pPr>
            <a:r>
              <a:rPr lang="ko-KR" altLang="en-US"/>
              <a:t>주요경력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1984</a:t>
            </a:r>
            <a:r>
              <a:rPr lang="ko-KR" altLang="en-US"/>
              <a:t> 러시아국립과학아카데미</a:t>
            </a:r>
          </a:p>
          <a:p>
            <a:pPr marL="0" indent="0">
              <a:buNone/>
              <a:defRPr/>
            </a:pPr>
            <a:r>
              <a:rPr lang="ko-KR" altLang="en-US"/>
              <a:t>                </a:t>
            </a:r>
            <a:r>
              <a:rPr lang="en-US" altLang="ko-KR"/>
              <a:t>1985</a:t>
            </a:r>
            <a:r>
              <a:rPr lang="ko-KR" altLang="en-US"/>
              <a:t> 테트리스 개발</a:t>
            </a:r>
          </a:p>
          <a:p>
            <a:pPr marL="0" indent="0">
              <a:buNone/>
              <a:defRPr/>
            </a:pPr>
            <a:r>
              <a:rPr lang="ko-KR" altLang="en-US"/>
              <a:t>                </a:t>
            </a:r>
            <a:r>
              <a:rPr lang="en-US" altLang="ko-KR"/>
              <a:t>1996</a:t>
            </a:r>
            <a:r>
              <a:rPr lang="ko-KR" altLang="en-US"/>
              <a:t> </a:t>
            </a:r>
            <a:r>
              <a:rPr lang="en-US" altLang="ko-KR"/>
              <a:t>~ 2005 </a:t>
            </a:r>
            <a:r>
              <a:rPr lang="ko-KR" altLang="en-US"/>
              <a:t>마이크로소프트 엔지니어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22910" y="1866326"/>
            <a:ext cx="2683195" cy="38215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122691" y="5777685"/>
            <a:ext cx="2360897" cy="366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알렉세이 파지노프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77553" y="6621128"/>
            <a:ext cx="4469423" cy="236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/>
              <a:t>출처 </a:t>
            </a:r>
            <a:r>
              <a:rPr lang="en-US" altLang="ko-KR" sz="1000"/>
              <a:t>:</a:t>
            </a:r>
            <a:r>
              <a:rPr lang="ko-KR" altLang="en-US" sz="1000"/>
              <a:t> </a:t>
            </a:r>
            <a:r>
              <a:rPr lang="ko-KR" altLang="en-US" sz="1000">
                <a:hlinkClick r:id="rId3"/>
              </a:rPr>
              <a:t>https://news.naver.com/main/read.naver?oid=031&amp;aid=0000163474</a:t>
            </a:r>
            <a:endParaRPr lang="ko-KR" altLang="en-US" sz="10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2.</a:t>
            </a:r>
            <a:r>
              <a:rPr lang="ko-KR" altLang="en-US"/>
              <a:t>펜토미노</a:t>
            </a:r>
            <a:r>
              <a:rPr lang="en-US" altLang="ko-KR"/>
              <a:t>(</a:t>
            </a:r>
            <a:r>
              <a:rPr lang="ko-KR" altLang="en-US"/>
              <a:t>테트리스의 기원</a:t>
            </a:r>
            <a:r>
              <a:rPr lang="en-US" altLang="ko-KR"/>
              <a:t>)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727765" y="1965679"/>
            <a:ext cx="6801556" cy="3567118"/>
          </a:xfrm>
        </p:spPr>
        <p:txBody>
          <a:bodyPr/>
          <a:lstStyle/>
          <a:p>
            <a:pPr>
              <a:defRPr/>
            </a:pPr>
            <a:r>
              <a:rPr lang="ko-KR" altLang="en-US"/>
              <a:t>'펜토미노'는 5개의 정사각형이 이어진 블록을 정해진 틀에 빈틈없이 채워 넣는 러시아 전통 퍼즐게임입니다.</a:t>
            </a:r>
          </a:p>
          <a:p>
            <a:pPr>
              <a:defRPr/>
            </a:pPr>
            <a:r>
              <a:rPr lang="en-US" altLang="ko-KR"/>
              <a:t>12</a:t>
            </a:r>
            <a:r>
              <a:rPr lang="ko-KR" altLang="en-US"/>
              <a:t>개의 서로 다른 블록이 있어 복잡하고 난이도가 높아</a:t>
            </a:r>
            <a:r>
              <a:rPr lang="en-US" altLang="ko-KR"/>
              <a:t>,</a:t>
            </a:r>
            <a:r>
              <a:rPr lang="ko-KR" altLang="en-US"/>
              <a:t> 누구나 즐길 수 있게 만들 수 없을까하는 고민에서 시작되었습니다</a:t>
            </a:r>
            <a:r>
              <a:rPr lang="en-US" altLang="ko-KR"/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17890" y="5777685"/>
            <a:ext cx="2360897" cy="366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200775" y="6621128"/>
            <a:ext cx="3769294" cy="236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/>
              <a:t>출처 </a:t>
            </a:r>
            <a:r>
              <a:rPr lang="en-US" altLang="ko-KR" sz="1000"/>
              <a:t>:</a:t>
            </a:r>
            <a:r>
              <a:rPr lang="ko-KR" altLang="en-US" sz="1000"/>
              <a:t> </a:t>
            </a:r>
            <a:r>
              <a:rPr lang="ko-KR" altLang="en-US" sz="1000">
                <a:hlinkClick r:id="rId2"/>
              </a:rPr>
              <a:t>https://www.inven.co.kr/webzine/news/?news=20538</a:t>
            </a:r>
            <a:endParaRPr lang="ko-KR" altLang="en-US" sz="1000"/>
          </a:p>
        </p:txBody>
      </p:sp>
      <p:pic>
        <p:nvPicPr>
          <p:cNvPr id="10" name="그림 9"/>
          <p:cNvPicPr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99444" y="1834444"/>
            <a:ext cx="3550709" cy="38329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3.</a:t>
            </a:r>
            <a:r>
              <a:rPr lang="ko-KR" altLang="en-US"/>
              <a:t>테트리스의 특징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44432" y="1965679"/>
            <a:ext cx="4684889" cy="356711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/>
              <a:t>1.</a:t>
            </a:r>
            <a:r>
              <a:rPr lang="ko-KR" altLang="en-US"/>
              <a:t> </a:t>
            </a:r>
            <a:r>
              <a:rPr lang="en-US" altLang="ko-KR"/>
              <a:t>7-bag</a:t>
            </a:r>
            <a:r>
              <a:rPr lang="ko-KR" altLang="en-US"/>
              <a:t> 방식</a:t>
            </a:r>
          </a:p>
          <a:p>
            <a:pPr marL="0" indent="0">
              <a:buNone/>
              <a:defRPr/>
            </a:pPr>
            <a:r>
              <a:rPr lang="ko-KR" altLang="en-US"/>
              <a:t>7-bag 방식이란 7개 블럭종류를 의미하고 7개를 각각 묶어서 이것 내에서만 랜덤이 되게 하는 것입니다.</a:t>
            </a:r>
          </a:p>
          <a:p>
            <a:pPr marL="0" indent="0">
              <a:buNone/>
              <a:defRPr/>
            </a:pPr>
            <a:r>
              <a:rPr lang="en-US" altLang="ko-KR"/>
              <a:t>2.</a:t>
            </a:r>
            <a:r>
              <a:rPr lang="ko-KR" altLang="en-US"/>
              <a:t> 한 줄이 차면 삭제된다</a:t>
            </a:r>
            <a:r>
              <a:rPr lang="en-US" altLang="ko-KR"/>
              <a:t>.</a:t>
            </a:r>
          </a:p>
          <a:p>
            <a:pPr marL="0" indent="0">
              <a:buNone/>
              <a:defRPr/>
            </a:pPr>
            <a:r>
              <a:rPr lang="ko-KR" altLang="en-US"/>
              <a:t>기존에 정해진 모양을 맞추기만 하는 방법에서 보다 더 오래 플레이 할수 있는 방법을 찾던 중 발견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17890" y="5777685"/>
            <a:ext cx="2360897" cy="366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200775" y="6621128"/>
            <a:ext cx="3769294" cy="236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/>
              <a:t>출처 </a:t>
            </a:r>
            <a:r>
              <a:rPr lang="en-US" altLang="ko-KR" sz="1000"/>
              <a:t>:</a:t>
            </a:r>
            <a:r>
              <a:rPr lang="ko-KR" altLang="en-US" sz="1000"/>
              <a:t> </a:t>
            </a:r>
            <a:r>
              <a:rPr lang="ko-KR" altLang="en-US" sz="1000">
                <a:hlinkClick r:id="rId2"/>
              </a:rPr>
              <a:t>https://www.inven.co.kr/webzine/news/?news=20538</a:t>
            </a:r>
            <a:endParaRPr lang="ko-KR" altLang="en-US" sz="100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3950" y="2099733"/>
            <a:ext cx="4972050" cy="306422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441737" y="5324555"/>
            <a:ext cx="2360897" cy="366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최초의 테트리스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altLang="ko-KR"/>
              <a:t>4.</a:t>
            </a:r>
            <a:r>
              <a:rPr lang="ko-KR" altLang="en-US"/>
              <a:t>블록의 종류</a:t>
            </a:r>
            <a:r>
              <a:rPr lang="en-US" altLang="ko-KR"/>
              <a:t>(1)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17890" y="5777685"/>
            <a:ext cx="2360897" cy="366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12748" y="2007482"/>
            <a:ext cx="487891" cy="196839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599317" y="4542895"/>
            <a:ext cx="959330" cy="89429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342944" y="2469444"/>
            <a:ext cx="1391356" cy="959556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2776877" y="2790341"/>
            <a:ext cx="2360897" cy="638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I</a:t>
            </a:r>
            <a:r>
              <a:rPr lang="ko-KR" altLang="en-US"/>
              <a:t>미노</a:t>
            </a:r>
            <a:r>
              <a:rPr lang="en-US" altLang="ko-KR"/>
              <a:t>(straight tetromino/I)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876360" y="4753761"/>
            <a:ext cx="2360897" cy="635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O미노 (square tetromino/O)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062192" y="2501770"/>
            <a:ext cx="2360897" cy="363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T미노 (T-tetromino/T)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221160" y="6615413"/>
            <a:ext cx="6740768" cy="2425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/>
              <a:t>출처</a:t>
            </a:r>
            <a:r>
              <a:rPr lang="en-US" altLang="ko-KR" sz="1000"/>
              <a:t>:</a:t>
            </a:r>
            <a:r>
              <a:rPr lang="ko-KR" altLang="en-US" sz="1000"/>
              <a:t>https://namu.wiki/w/%ED%85%8C%ED%8A%B8%EB%A6%AC%EC%8A%A4/%EC%9A%A9%EC%96%B4#s-5.3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altLang="ko-KR"/>
              <a:t>4.</a:t>
            </a:r>
            <a:r>
              <a:rPr lang="ko-KR" altLang="en-US"/>
              <a:t>블록의 종류</a:t>
            </a:r>
            <a:r>
              <a:rPr lang="en-US" altLang="ko-KR"/>
              <a:t>(2)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17890" y="5777685"/>
            <a:ext cx="2360897" cy="366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221160" y="6615413"/>
            <a:ext cx="6740768" cy="2425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/>
              <a:t>출처</a:t>
            </a:r>
            <a:r>
              <a:rPr lang="en-US" altLang="ko-KR" sz="1000"/>
              <a:t>:</a:t>
            </a:r>
            <a:r>
              <a:rPr lang="ko-KR" altLang="en-US" sz="1000"/>
              <a:t>https://namu.wiki/w/%ED%85%8C%ED%8A%B8%EB%A6%AC%EC%8A%A4/%EC%9A%A9%EC%96%B4#s-5.3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202390" y="2461507"/>
            <a:ext cx="3183931" cy="967493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251428" y="4028722"/>
            <a:ext cx="2885801" cy="1459111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704933" y="2523641"/>
            <a:ext cx="4812701" cy="905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IZ미노 / S미노 (skew tetromino/S and Z)</a:t>
            </a:r>
          </a:p>
          <a:p>
            <a:pPr algn="ctr">
              <a:defRPr/>
            </a:pPr>
            <a:r>
              <a:rPr lang="en-US" altLang="ko-KR"/>
              <a:t>좌측의 빨간 블록이 Z, 우측의 초록 블록이 S로 대칭형을 구분해 부른다.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0" y="4295151"/>
            <a:ext cx="4142425" cy="905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J미노 / L미노 (L-tetromino/J and L)</a:t>
            </a:r>
          </a:p>
          <a:p>
            <a:pPr algn="ctr">
              <a:defRPr/>
            </a:pPr>
            <a:r>
              <a:rPr lang="en-US" altLang="ko-KR"/>
              <a:t>긴쪽을 세운 것을 기준으로 좌측의 파란색 J와 우측의 주황색 L로 구분.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altLang="ko-KR"/>
              <a:t>5.</a:t>
            </a:r>
            <a:r>
              <a:rPr lang="ko-KR" altLang="en-US"/>
              <a:t>테트리스 조작 기능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17890" y="5777685"/>
            <a:ext cx="2360897" cy="366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221160" y="6615413"/>
            <a:ext cx="6740768" cy="2425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000"/>
              <a:t>출처</a:t>
            </a:r>
            <a:r>
              <a:rPr lang="en-US" altLang="ko-KR" sz="1000"/>
              <a:t>:</a:t>
            </a:r>
            <a:r>
              <a:rPr lang="ko-KR" altLang="en-US" sz="1000"/>
              <a:t>https://namu.wiki/w/%ED%85%8C%ED%8A%B8%EB%A6%AC%EC%8A%A4/%EC%9A%A9%EC%96%B4#s-5.3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13617" y="2417233"/>
            <a:ext cx="6364764" cy="2446866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936592" y="5171591"/>
            <a:ext cx="4689230" cy="636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컴퓨터 테트리스 게임들은 </a:t>
            </a:r>
          </a:p>
          <a:p>
            <a:pPr>
              <a:defRPr/>
            </a:pPr>
            <a:r>
              <a:rPr lang="ko-KR" altLang="en-US"/>
              <a:t>보통 다음의 조작이 기본 세팅을 가집니다</a:t>
            </a:r>
            <a:r>
              <a:rPr lang="en-US" altLang="ko-KR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RegattaVTI">
  <a:themeElements>
    <a:clrScheme name="AnalogousFromDarkSeed_2SEEDS">
      <a:dk1>
        <a:srgbClr val="000000"/>
      </a:dk1>
      <a:lt1>
        <a:srgbClr val="FFFFFF"/>
      </a:lt1>
      <a:dk2>
        <a:srgbClr val="22283C"/>
      </a:dk2>
      <a:lt2>
        <a:srgbClr val="E8E7E2"/>
      </a:lt2>
      <a:accent1>
        <a:srgbClr val="3B58B1"/>
      </a:accent1>
      <a:accent2>
        <a:srgbClr val="4D9BC3"/>
      </a:accent2>
      <a:accent3>
        <a:srgbClr val="614DC3"/>
      </a:accent3>
      <a:accent4>
        <a:srgbClr val="B13B46"/>
      </a:accent4>
      <a:accent5>
        <a:srgbClr val="C3724D"/>
      </a:accent5>
      <a:accent6>
        <a:srgbClr val="B1923B"/>
      </a:accent6>
      <a:hlink>
        <a:srgbClr val="BF3F9E"/>
      </a:hlink>
      <a:folHlink>
        <a:srgbClr val="7F7F7F"/>
      </a:folHlink>
    </a:clrScheme>
    <a:fontScheme name="Walbaum Display">
      <a:majorFont>
        <a:latin typeface="Malgun Gothic"/>
        <a:ea typeface=""/>
        <a:cs typeface=""/>
      </a:majorFont>
      <a:minorFont>
        <a:latin typeface="Malgun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1273</Words>
  <Application>Microsoft Office PowerPoint</Application>
  <PresentationFormat>와이드스크린</PresentationFormat>
  <Paragraphs>168</Paragraphs>
  <Slides>37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3" baseType="lpstr">
      <vt:lpstr>Malgun Gothic</vt:lpstr>
      <vt:lpstr>Malgun Gothic</vt:lpstr>
      <vt:lpstr>함초롬바탕</vt:lpstr>
      <vt:lpstr>Arial</vt:lpstr>
      <vt:lpstr>Open Sans</vt:lpstr>
      <vt:lpstr>RegattaVTI</vt:lpstr>
      <vt:lpstr>프로젝트 기초분석</vt:lpstr>
      <vt:lpstr>목차</vt:lpstr>
      <vt:lpstr>테트리스란 무엇인가?</vt:lpstr>
      <vt:lpstr>1.테트리스 창시자</vt:lpstr>
      <vt:lpstr>2.펜토미노(테트리스의 기원)</vt:lpstr>
      <vt:lpstr>3.테트리스의 특징</vt:lpstr>
      <vt:lpstr>4.블록의 종류(1)</vt:lpstr>
      <vt:lpstr>4.블록의 종류(2)</vt:lpstr>
      <vt:lpstr>5.테트리스 조작 기능</vt:lpstr>
      <vt:lpstr>6.테트리스의 인기비결</vt:lpstr>
      <vt:lpstr>테트리스를 구현한 기술 조사</vt:lpstr>
      <vt:lpstr>목차</vt:lpstr>
      <vt:lpstr>1.키 입력 처리(Key Handler)</vt:lpstr>
      <vt:lpstr>PowerPoint 프레젠테이션</vt:lpstr>
      <vt:lpstr>2.블록 모양 구성</vt:lpstr>
      <vt:lpstr>PowerPoint 프레젠테이션</vt:lpstr>
      <vt:lpstr>3. 블록 MOVE</vt:lpstr>
      <vt:lpstr>4.블록 DRAW &amp; ERASE</vt:lpstr>
      <vt:lpstr>PowerPoint 프레젠테이션</vt:lpstr>
      <vt:lpstr>4. 블록 회전 원리</vt:lpstr>
      <vt:lpstr>테트리스를 유사 개발 조사-디자인</vt:lpstr>
      <vt:lpstr>Tetris Effect (테트리스 이펙트)</vt:lpstr>
      <vt:lpstr>뿌요뿌요  (1991, 1992) - 영어(아케이드), 한국어(Win3.1) 지원</vt:lpstr>
      <vt:lpstr>Tetris Fun</vt:lpstr>
      <vt:lpstr>게임에서 본받을 점</vt:lpstr>
      <vt:lpstr>테트리스를 구현한 기술 조사 -DB편</vt:lpstr>
      <vt:lpstr>PowerPoint 프레젠테이션</vt:lpstr>
      <vt:lpstr>간단 용어 정리</vt:lpstr>
      <vt:lpstr>PowerPoint 프레젠테이션</vt:lpstr>
      <vt:lpstr>DBMS 3대장</vt:lpstr>
      <vt:lpstr>각 DBMS 특징</vt:lpstr>
      <vt:lpstr>DBMS 선택</vt:lpstr>
      <vt:lpstr>음악 넣기</vt:lpstr>
      <vt:lpstr>PowerPoint 프레젠테이션</vt:lpstr>
      <vt:lpstr>이 함수를 이용한 EXAMPLE</vt:lpstr>
      <vt:lpstr>음악 편집 툴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C++를 이용한 테트리스 구현</dc:title>
  <dc:creator>성현 이</dc:creator>
  <cp:lastModifiedBy>성현 이</cp:lastModifiedBy>
  <cp:revision>39</cp:revision>
  <dcterms:created xsi:type="dcterms:W3CDTF">2022-03-18T05:19:34Z</dcterms:created>
  <dcterms:modified xsi:type="dcterms:W3CDTF">2022-03-25T08:48:07Z</dcterms:modified>
  <cp:version/>
</cp:coreProperties>
</file>

<file path=docProps/thumbnail.jpeg>
</file>